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3"/>
  </p:notesMasterIdLst>
  <p:handoutMasterIdLst>
    <p:handoutMasterId r:id="rId34"/>
  </p:handoutMasterIdLst>
  <p:sldIdLst>
    <p:sldId id="256" r:id="rId2"/>
    <p:sldId id="259" r:id="rId3"/>
    <p:sldId id="260" r:id="rId4"/>
    <p:sldId id="296" r:id="rId5"/>
    <p:sldId id="261" r:id="rId6"/>
    <p:sldId id="262" r:id="rId7"/>
    <p:sldId id="310" r:id="rId8"/>
    <p:sldId id="299" r:id="rId9"/>
    <p:sldId id="311" r:id="rId10"/>
    <p:sldId id="312" r:id="rId11"/>
    <p:sldId id="263" r:id="rId12"/>
    <p:sldId id="277" r:id="rId13"/>
    <p:sldId id="305" r:id="rId14"/>
    <p:sldId id="279" r:id="rId15"/>
    <p:sldId id="267" r:id="rId16"/>
    <p:sldId id="276" r:id="rId17"/>
    <p:sldId id="307" r:id="rId18"/>
    <p:sldId id="278" r:id="rId19"/>
    <p:sldId id="284" r:id="rId20"/>
    <p:sldId id="308" r:id="rId21"/>
    <p:sldId id="285" r:id="rId22"/>
    <p:sldId id="309" r:id="rId23"/>
    <p:sldId id="269" r:id="rId24"/>
    <p:sldId id="294" r:id="rId25"/>
    <p:sldId id="301" r:id="rId26"/>
    <p:sldId id="302" r:id="rId27"/>
    <p:sldId id="270" r:id="rId28"/>
    <p:sldId id="315" r:id="rId29"/>
    <p:sldId id="314" r:id="rId30"/>
    <p:sldId id="317" r:id="rId31"/>
    <p:sldId id="316" r:id="rId32"/>
  </p:sldIdLst>
  <p:sldSz cx="9144000" cy="6858000" type="screen4x3"/>
  <p:notesSz cx="6858000" cy="9144000"/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C6A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ddels stil 2 - utheving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emastil 1 - utheving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217" autoAdjust="0"/>
    <p:restoredTop sz="74389" autoAdjust="0"/>
  </p:normalViewPr>
  <p:slideViewPr>
    <p:cSldViewPr>
      <p:cViewPr varScale="1">
        <p:scale>
          <a:sx n="55" d="100"/>
          <a:sy n="55" d="100"/>
        </p:scale>
        <p:origin x="1524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3437"/>
    </p:cViewPr>
  </p:outlineViewPr>
  <p:notesTextViewPr>
    <p:cViewPr>
      <p:scale>
        <a:sx n="3" d="2"/>
        <a:sy n="3" d="2"/>
      </p:scale>
      <p:origin x="0" y="0"/>
    </p:cViewPr>
  </p:notesTextViewPr>
  <p:notesViewPr>
    <p:cSldViewPr>
      <p:cViewPr varScale="1">
        <p:scale>
          <a:sx n="68" d="100"/>
          <a:sy n="68" d="100"/>
        </p:scale>
        <p:origin x="3101" y="4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op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Plassholder for dato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4C7C05-C9CB-4301-A79E-E2CC40B99804}" type="datetimeFigureOut">
              <a:rPr lang="nb-NO" smtClean="0"/>
              <a:t>01.11.2018</a:t>
            </a:fld>
            <a:endParaRPr lang="nb-NO"/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5" name="Plassholder for lysbilde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F2760B-67CF-47F2-BD90-301CB636EA03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8631456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op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Plassholder for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3E9CDE-871D-4736-90AA-6B38E3E683C1}" type="datetimeFigureOut">
              <a:rPr lang="nb-NO" smtClean="0"/>
              <a:t>01.11.2018</a:t>
            </a:fld>
            <a:endParaRPr lang="nb-NO"/>
          </a:p>
        </p:txBody>
      </p:sp>
      <p:sp>
        <p:nvSpPr>
          <p:cNvPr id="4" name="Plassholder for lysbild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b-NO"/>
          </a:p>
        </p:txBody>
      </p:sp>
      <p:sp>
        <p:nvSpPr>
          <p:cNvPr id="5" name="Plassholder for nota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E0A8F8-DE54-4687-87A5-A2C4E405A829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6602349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b-NO" dirty="0" smtClean="0"/>
              <a:t>Viser endringer</a:t>
            </a:r>
            <a:r>
              <a:rPr lang="nb-NO" baseline="0" dirty="0" smtClean="0"/>
              <a:t> i </a:t>
            </a:r>
            <a:r>
              <a:rPr lang="nb-NO" baseline="0" dirty="0" err="1" smtClean="0"/>
              <a:t>vegreferansemodellen</a:t>
            </a:r>
            <a:r>
              <a:rPr lang="nb-NO" baseline="0" dirty="0" smtClean="0"/>
              <a:t> som er bestemt så langt. I utgangspunktet skal vi være i mål med prinsippene, men f.eks. er ikke endelige begreper på nettverkselementene på plass i NVDB eller </a:t>
            </a:r>
            <a:r>
              <a:rPr lang="nb-NO" baseline="0" dirty="0" err="1" smtClean="0"/>
              <a:t>API’er</a:t>
            </a:r>
            <a:r>
              <a:rPr lang="nb-NO" baseline="0" dirty="0" smtClean="0"/>
              <a:t>. </a:t>
            </a:r>
          </a:p>
          <a:p>
            <a:pPr marL="0" indent="0">
              <a:buNone/>
            </a:pPr>
            <a:endParaRPr lang="nb-NO" baseline="0" dirty="0" smtClean="0"/>
          </a:p>
          <a:p>
            <a:pPr marL="0" indent="0">
              <a:buNone/>
            </a:pPr>
            <a:r>
              <a:rPr lang="nb-NO" baseline="0" dirty="0" smtClean="0"/>
              <a:t>I løpet av høsten skal det også kjøres et standardiseringsprosjekt for revisjon av SOSI Vegnett, men det bør ikke gi endringer hos oss.</a:t>
            </a:r>
          </a:p>
          <a:p>
            <a:pPr marL="0" indent="0">
              <a:buNone/>
            </a:pPr>
            <a:endParaRPr lang="nb-NO" dirty="0" smtClean="0"/>
          </a:p>
          <a:p>
            <a:pPr marL="0" indent="0">
              <a:buNone/>
            </a:pPr>
            <a:r>
              <a:rPr lang="nb-NO" dirty="0" smtClean="0"/>
              <a:t>Presentasjonen</a:t>
            </a:r>
            <a:r>
              <a:rPr lang="nb-NO" baseline="0" dirty="0" smtClean="0"/>
              <a:t> har flere skjulte lysbilder som kan være nyttig å se på etter hvert.</a:t>
            </a:r>
          </a:p>
          <a:p>
            <a:endParaRPr lang="nb-NO" baseline="0" dirty="0" smtClean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E0A8F8-DE54-4687-87A5-A2C4E405A829}" type="slidenum">
              <a:rPr lang="nb-NO" smtClean="0"/>
              <a:t>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0233121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I forrige justering</a:t>
            </a:r>
            <a:r>
              <a:rPr lang="nb-NO" baseline="0" dirty="0" smtClean="0"/>
              <a:t> av modellen så vi for oss at feltstrekningsobjektet kunne utgå, og at man i stedet kun skulle forholde seg til felt på lenkene. Applikasjonene bør det, men brukeren (mennesket) trenger feltstrekningsobjektet for at det skal være brukervennlig.</a:t>
            </a:r>
          </a:p>
          <a:p>
            <a:endParaRPr lang="nb-NO" baseline="0" dirty="0" smtClean="0"/>
          </a:p>
          <a:p>
            <a:r>
              <a:rPr lang="nb-NO" baseline="0" dirty="0" smtClean="0"/>
              <a:t>Denne endringen er ikke implementert enda.</a:t>
            </a:r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E0A8F8-DE54-4687-87A5-A2C4E405A829}" type="slidenum">
              <a:rPr lang="nb-NO" smtClean="0"/>
              <a:t>10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4460313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I dag har vi en objekttype (532 vegreferanse) med</a:t>
            </a:r>
            <a:r>
              <a:rPr lang="nb-NO" baseline="0" dirty="0" smtClean="0"/>
              <a:t> mange egenskaper, og alle </a:t>
            </a:r>
            <a:r>
              <a:rPr lang="nb-NO" baseline="0" dirty="0" err="1" smtClean="0"/>
              <a:t>veglenker</a:t>
            </a:r>
            <a:r>
              <a:rPr lang="nb-NO" baseline="0" dirty="0" smtClean="0"/>
              <a:t> må være dekket av denne. Nå får vi 6 i stedet.</a:t>
            </a:r>
          </a:p>
          <a:p>
            <a:endParaRPr lang="nb-NO" baseline="0" dirty="0" smtClean="0"/>
          </a:p>
          <a:p>
            <a:pPr marL="0" indent="0">
              <a:buNone/>
            </a:pPr>
            <a:r>
              <a:rPr lang="nb-NO" baseline="0" dirty="0" smtClean="0"/>
              <a:t>De nye objekttypene vil bare bli brukt der det er nødvendig, og gir oss stor fleksibilitet. F.eks. trenger ikke private veger fullstendig vegreferanse, og mange gangveger trenger ikke disse objekttypene i det hele tatt.</a:t>
            </a:r>
          </a:p>
          <a:p>
            <a:pPr marL="228600" indent="-228600">
              <a:buAutoNum type="arabicPeriod"/>
            </a:pPr>
            <a:endParaRPr lang="nb-NO" baseline="0" dirty="0" smtClean="0"/>
          </a:p>
          <a:p>
            <a:pPr marL="0" indent="0">
              <a:buNone/>
            </a:pPr>
            <a:r>
              <a:rPr lang="nb-NO" baseline="0" dirty="0" smtClean="0"/>
              <a:t>Sammenstillingen gjennom </a:t>
            </a:r>
            <a:r>
              <a:rPr lang="nb-NO" baseline="0" dirty="0" err="1" smtClean="0"/>
              <a:t>API’et</a:t>
            </a:r>
            <a:r>
              <a:rPr lang="nb-NO" baseline="0" dirty="0" smtClean="0"/>
              <a:t> er ikke ferdig enda, så det kan ikke vises i dag.</a:t>
            </a:r>
          </a:p>
          <a:p>
            <a:pPr marL="0" indent="0">
              <a:buNone/>
            </a:pPr>
            <a:endParaRPr lang="nb-NO" baseline="0" dirty="0" smtClean="0"/>
          </a:p>
          <a:p>
            <a:pPr marL="0" indent="0">
              <a:buNone/>
            </a:pPr>
            <a:r>
              <a:rPr lang="nb-NO" baseline="0" dirty="0" smtClean="0"/>
              <a:t>Krever spesialfunksjonalitet i </a:t>
            </a:r>
            <a:r>
              <a:rPr lang="nb-NO" baseline="0" dirty="0" err="1" smtClean="0"/>
              <a:t>NovaPoint</a:t>
            </a:r>
            <a:r>
              <a:rPr lang="nb-NO" baseline="0" dirty="0" smtClean="0"/>
              <a:t> fordi objekttypene sammen danner et </a:t>
            </a:r>
            <a:r>
              <a:rPr lang="nb-NO" baseline="0" dirty="0" err="1" smtClean="0"/>
              <a:t>vegreferansesystem</a:t>
            </a:r>
            <a:r>
              <a:rPr lang="nb-NO" baseline="0" dirty="0" smtClean="0"/>
              <a:t>.</a:t>
            </a:r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E0A8F8-DE54-4687-87A5-A2C4E405A829}" type="slidenum">
              <a:rPr lang="nb-NO" smtClean="0"/>
              <a:t>11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8725389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E6 er et vegsystem</a:t>
            </a:r>
          </a:p>
          <a:p>
            <a:endParaRPr lang="nb-NO" dirty="0" smtClean="0"/>
          </a:p>
          <a:p>
            <a:r>
              <a:rPr lang="nb-NO" dirty="0" smtClean="0"/>
              <a:t>Fase beskriver om vegen er planlagt, under</a:t>
            </a:r>
            <a:r>
              <a:rPr lang="nb-NO" baseline="0" dirty="0" smtClean="0"/>
              <a:t> bygging, eksisterende eller fiktiv veg.</a:t>
            </a:r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E0A8F8-DE54-4687-87A5-A2C4E405A829}" type="slidenum">
              <a:rPr lang="nb-NO" smtClean="0"/>
              <a:t>12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2023399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E0A8F8-DE54-4687-87A5-A2C4E405A829}" type="slidenum">
              <a:rPr lang="nb-NO" smtClean="0"/>
              <a:t>13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8807301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b-NO" baseline="0" dirty="0" smtClean="0"/>
              <a:t>Når man snakker om vegens Strekningsnummer, så ser man på vegen på et overordnet nivå.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b-NO" baseline="0" dirty="0" smtClean="0"/>
          </a:p>
          <a:p>
            <a:pPr marL="0" indent="0">
              <a:buNone/>
            </a:pPr>
            <a:r>
              <a:rPr lang="nb-NO" dirty="0" smtClean="0"/>
              <a:t>Kan sees på som et område</a:t>
            </a:r>
            <a:r>
              <a:rPr lang="nb-NO" baseline="0" dirty="0" smtClean="0"/>
              <a:t> den aktuelle vegen dekker selv om det for de aller fleste veger kun er snakk om enkeltstrekninger. 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E0A8F8-DE54-4687-87A5-A2C4E405A829}" type="slidenum">
              <a:rPr lang="nb-NO" smtClean="0"/>
              <a:t>14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6764726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b-NO" baseline="0" dirty="0" smtClean="0"/>
              <a:t>Når man snakker om vegens Delstrekningsnummer, så ser man på vegen på et detaljert nivå.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b-NO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b-NO" baseline="0" dirty="0" smtClean="0"/>
              <a:t>Presentasjon av </a:t>
            </a:r>
            <a:r>
              <a:rPr lang="nb-NO" baseline="0" dirty="0" err="1" smtClean="0"/>
              <a:t>metrering</a:t>
            </a:r>
            <a:r>
              <a:rPr lang="nb-NO" baseline="0" dirty="0" smtClean="0"/>
              <a:t> skjer innenfor delstrekninger.</a:t>
            </a:r>
            <a:endParaRPr lang="nb-NO" dirty="0" smtClean="0"/>
          </a:p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E0A8F8-DE54-4687-87A5-A2C4E405A829}" type="slidenum">
              <a:rPr lang="nb-NO" smtClean="0"/>
              <a:t>15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6764075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Stabling danner grunnlaget for </a:t>
            </a:r>
            <a:r>
              <a:rPr lang="nb-NO" dirty="0" err="1" smtClean="0"/>
              <a:t>metrering</a:t>
            </a:r>
            <a:r>
              <a:rPr lang="nb-NO" dirty="0" smtClean="0"/>
              <a:t> ved at sekvensnummer innenfor den enkelte </a:t>
            </a:r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E0A8F8-DE54-4687-87A5-A2C4E405A829}" type="slidenum">
              <a:rPr lang="nb-NO" smtClean="0"/>
              <a:t>16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2028572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E0A8F8-DE54-4687-87A5-A2C4E405A829}" type="slidenum">
              <a:rPr lang="nb-NO" smtClean="0"/>
              <a:t>17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0587912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I</a:t>
            </a:r>
            <a:r>
              <a:rPr lang="nb-NO" baseline="0" dirty="0" smtClean="0"/>
              <a:t> utgangspunktet benyttes geometrilengde som godkjent lengde. Der man mener dette ikke gir en riktig lengde kan </a:t>
            </a:r>
            <a:r>
              <a:rPr lang="nb-NO" baseline="0" dirty="0" err="1" smtClean="0"/>
              <a:t>metrert</a:t>
            </a:r>
            <a:r>
              <a:rPr lang="nb-NO" baseline="0" dirty="0" smtClean="0"/>
              <a:t> lengde med bil legges inn som godkjent lengde i stedet.</a:t>
            </a:r>
          </a:p>
          <a:p>
            <a:endParaRPr lang="nb-NO" baseline="0" dirty="0" smtClean="0"/>
          </a:p>
          <a:p>
            <a:r>
              <a:rPr lang="nb-NO" baseline="0" dirty="0" smtClean="0"/>
              <a:t>Tidligere ble mange objekter registret </a:t>
            </a:r>
            <a:r>
              <a:rPr lang="nb-NO" baseline="0" dirty="0" err="1" smtClean="0"/>
              <a:t>vha</a:t>
            </a:r>
            <a:r>
              <a:rPr lang="nb-NO" baseline="0" dirty="0" smtClean="0"/>
              <a:t> </a:t>
            </a:r>
            <a:r>
              <a:rPr lang="nb-NO" baseline="0" dirty="0" err="1" smtClean="0"/>
              <a:t>metrering</a:t>
            </a:r>
            <a:r>
              <a:rPr lang="nb-NO" baseline="0" dirty="0" smtClean="0"/>
              <a:t> i bil, da var det viktig at meterverdiene i </a:t>
            </a:r>
            <a:r>
              <a:rPr lang="nb-NO" baseline="0" dirty="0" err="1" smtClean="0"/>
              <a:t>vegreferansen</a:t>
            </a:r>
            <a:r>
              <a:rPr lang="nb-NO" baseline="0" dirty="0" smtClean="0"/>
              <a:t> stemte med det man fikk når man kjørte bilen. Slik er det ikke lengre, og det vil bli mindre aktuelt å legge inn </a:t>
            </a:r>
            <a:r>
              <a:rPr lang="nb-NO" baseline="0" dirty="0" err="1" smtClean="0"/>
              <a:t>metrert</a:t>
            </a:r>
            <a:r>
              <a:rPr lang="nb-NO" baseline="0" dirty="0" smtClean="0"/>
              <a:t> lengde etter hvert.</a:t>
            </a:r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E0A8F8-DE54-4687-87A5-A2C4E405A829}" type="slidenum">
              <a:rPr lang="nb-NO" smtClean="0"/>
              <a:t>18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15145563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En ulempe</a:t>
            </a:r>
            <a:r>
              <a:rPr lang="nb-NO" baseline="0" dirty="0" smtClean="0"/>
              <a:t> med dagens vegreferanse er at man ikke lett kan vite hvor en rundkjøring eller et rampesystem befinner seg «langs» vegen. I den nye modellen er </a:t>
            </a:r>
            <a:r>
              <a:rPr lang="nb-NO" baseline="0" dirty="0" err="1" smtClean="0"/>
              <a:t>kryssystemet</a:t>
            </a:r>
            <a:r>
              <a:rPr lang="nb-NO" baseline="0" dirty="0" smtClean="0"/>
              <a:t> stedfestet på vegen det hører til.</a:t>
            </a:r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E0A8F8-DE54-4687-87A5-A2C4E405A829}" type="slidenum">
              <a:rPr lang="nb-NO" smtClean="0"/>
              <a:t>19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397709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b-NO" dirty="0" smtClean="0"/>
              <a:t>I</a:t>
            </a:r>
            <a:r>
              <a:rPr lang="nb-NO" baseline="0" dirty="0" smtClean="0"/>
              <a:t> forberedelsene til regionreformen, og påvirkning på </a:t>
            </a:r>
            <a:r>
              <a:rPr lang="nb-NO" baseline="0" dirty="0" err="1" smtClean="0"/>
              <a:t>vegreferansesystemet</a:t>
            </a:r>
            <a:r>
              <a:rPr lang="nb-NO" baseline="0" dirty="0" smtClean="0"/>
              <a:t> har det vært en utfordring at vi ikke har visst hva «sluttresultatet» skulle bli. Det har derfor vært nødvendig å løsrive </a:t>
            </a:r>
            <a:r>
              <a:rPr lang="nb-NO" baseline="0" dirty="0" err="1" smtClean="0"/>
              <a:t>vegreferansesystemet</a:t>
            </a:r>
            <a:r>
              <a:rPr lang="nb-NO" baseline="0" dirty="0" smtClean="0"/>
              <a:t> helt fra administrative grenser. På den måten vil det ikke være nødvendig å gjøre endringer senere.</a:t>
            </a:r>
            <a:endParaRPr lang="nb-NO" dirty="0" smtClean="0"/>
          </a:p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E0A8F8-DE54-4687-87A5-A2C4E405A829}" type="slidenum">
              <a:rPr lang="nb-NO" smtClean="0"/>
              <a:t>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54929614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E0A8F8-DE54-4687-87A5-A2C4E405A829}" type="slidenum">
              <a:rPr lang="nb-NO" smtClean="0"/>
              <a:t>20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08629695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 smtClean="0"/>
              <a:t>Beredskapsveg</a:t>
            </a:r>
            <a:r>
              <a:rPr lang="nb-NO" dirty="0" smtClean="0"/>
              <a:t> og </a:t>
            </a:r>
            <a:r>
              <a:rPr lang="nb-NO" dirty="0" err="1" smtClean="0"/>
              <a:t>serviceveg</a:t>
            </a:r>
            <a:r>
              <a:rPr lang="nb-NO" dirty="0" smtClean="0"/>
              <a:t> er nye objekttyper</a:t>
            </a:r>
            <a:r>
              <a:rPr lang="nb-NO" baseline="0" dirty="0" smtClean="0"/>
              <a:t> som kommer med modellendringen.</a:t>
            </a:r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E0A8F8-DE54-4687-87A5-A2C4E405A829}" type="slidenum">
              <a:rPr lang="nb-NO" smtClean="0"/>
              <a:t>21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70453595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E0A8F8-DE54-4687-87A5-A2C4E405A829}" type="slidenum">
              <a:rPr lang="nb-NO" smtClean="0"/>
              <a:t>22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84339864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E0A8F8-DE54-4687-87A5-A2C4E405A829}" type="slidenum">
              <a:rPr lang="nb-NO" smtClean="0"/>
              <a:t>24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62782200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b-NO" dirty="0" smtClean="0"/>
              <a:t>Ny måte å se fullstendig vegreferanse på er ikke implementert enda.</a:t>
            </a:r>
          </a:p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E0A8F8-DE54-4687-87A5-A2C4E405A829}" type="slidenum">
              <a:rPr lang="nb-NO" smtClean="0"/>
              <a:t>25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6840720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E0A8F8-DE54-4687-87A5-A2C4E405A829}" type="slidenum">
              <a:rPr lang="nb-NO" smtClean="0"/>
              <a:t>26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93886129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Dette er ikke implementert enda.</a:t>
            </a:r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E0A8F8-DE54-4687-87A5-A2C4E405A829}" type="slidenum">
              <a:rPr lang="nb-NO" smtClean="0"/>
              <a:t>27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69560622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baseline="0" dirty="0" smtClean="0"/>
              <a:t>Gjennomgang av vegnummer – hovedsakelig fylkesveger. Kan også bli endring av riksvegnummer.</a:t>
            </a:r>
          </a:p>
          <a:p>
            <a:endParaRPr lang="nb-NO" baseline="0" dirty="0" smtClean="0"/>
          </a:p>
          <a:p>
            <a:pPr marL="0" indent="0">
              <a:buNone/>
            </a:pPr>
            <a:r>
              <a:rPr lang="nb-NO" dirty="0" smtClean="0"/>
              <a:t>Hovedveger skal ha vegnummer</a:t>
            </a:r>
            <a:r>
              <a:rPr lang="nb-NO" baseline="0" dirty="0" smtClean="0"/>
              <a:t> med 1-3 siffer. Resten av vegene skal ha fire siffer. </a:t>
            </a:r>
            <a:r>
              <a:rPr lang="nb-NO" dirty="0" smtClean="0"/>
              <a:t>Vegavdelingen</a:t>
            </a:r>
            <a:r>
              <a:rPr lang="nb-NO" baseline="0" dirty="0" smtClean="0"/>
              <a:t> må i samarbeid med fylkeskommunen sjekke at det er riktige veger som har 1-3 siffer, og hvilke som foreslås som firesifrede i forhold til om vegen en hovedveg eller ikke.</a:t>
            </a:r>
          </a:p>
          <a:p>
            <a:pPr marL="228600" indent="-228600">
              <a:buAutoNum type="arabicPeriod"/>
            </a:pPr>
            <a:endParaRPr lang="nb-NO" dirty="0" smtClean="0"/>
          </a:p>
          <a:p>
            <a:pPr marL="0" indent="0">
              <a:buNone/>
            </a:pPr>
            <a:r>
              <a:rPr lang="nb-NO" dirty="0" smtClean="0"/>
              <a:t>Noen</a:t>
            </a:r>
            <a:r>
              <a:rPr lang="nb-NO" baseline="0" dirty="0" smtClean="0"/>
              <a:t> endringer vil skje løpende, f.eks. veger som skal skiltes med </a:t>
            </a:r>
            <a:r>
              <a:rPr lang="nb-NO" baseline="0" dirty="0" err="1" smtClean="0"/>
              <a:t>vegnummerskilt</a:t>
            </a:r>
            <a:r>
              <a:rPr lang="nb-NO" baseline="0" dirty="0" smtClean="0"/>
              <a:t>. De fleste endringene vil nok bli kjørt med fylkesvise script.</a:t>
            </a:r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E0A8F8-DE54-4687-87A5-A2C4E405A829}" type="slidenum">
              <a:rPr lang="nb-NO" smtClean="0"/>
              <a:t>28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40995875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Kartlagslista</a:t>
            </a:r>
            <a:r>
              <a:rPr lang="nb-NO" baseline="0" dirty="0" smtClean="0"/>
              <a:t> og f</a:t>
            </a:r>
            <a:r>
              <a:rPr lang="nb-NO" dirty="0" smtClean="0"/>
              <a:t>unksjonalitet</a:t>
            </a:r>
            <a:r>
              <a:rPr lang="nb-NO" baseline="0" dirty="0" smtClean="0"/>
              <a:t> kan forbedres undervegs.</a:t>
            </a:r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E0A8F8-DE54-4687-87A5-A2C4E405A829}" type="slidenum">
              <a:rPr lang="nb-NO" smtClean="0"/>
              <a:t>29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51628289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E0A8F8-DE54-4687-87A5-A2C4E405A829}" type="slidenum">
              <a:rPr lang="nb-NO" smtClean="0"/>
              <a:t>30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8067097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Selv om relativt</a:t>
            </a:r>
            <a:r>
              <a:rPr lang="nb-NO" baseline="0" dirty="0" smtClean="0"/>
              <a:t> få kommuner slår seg sammen er veldig mange berørt </a:t>
            </a:r>
            <a:r>
              <a:rPr lang="nb-NO" baseline="0" dirty="0" err="1" smtClean="0"/>
              <a:t>pga</a:t>
            </a:r>
            <a:r>
              <a:rPr lang="nb-NO" baseline="0" dirty="0" smtClean="0"/>
              <a:t> regionreformen og nye fylkesnummer.</a:t>
            </a:r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E0A8F8-DE54-4687-87A5-A2C4E405A829}" type="slidenum">
              <a:rPr lang="nb-NO" smtClean="0"/>
              <a:t>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7498700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E0A8F8-DE54-4687-87A5-A2C4E405A829}" type="slidenum">
              <a:rPr lang="nb-NO" smtClean="0"/>
              <a:t>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8189604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E0A8F8-DE54-4687-87A5-A2C4E405A829}" type="slidenum">
              <a:rPr lang="nb-NO" smtClean="0"/>
              <a:t>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9371137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Unike vegnummer ERF-veger på landsbasis:  Mer enn 3300 av fylkesvegene får nye firesifrede vegnummer.</a:t>
            </a:r>
          </a:p>
          <a:p>
            <a:endParaRPr lang="nb-NO" dirty="0" smtClean="0"/>
          </a:p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E0A8F8-DE54-4687-87A5-A2C4E405A829}" type="slidenum">
              <a:rPr lang="nb-NO" smtClean="0"/>
              <a:t>6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8230079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E0A8F8-DE54-4687-87A5-A2C4E405A829}" type="slidenum">
              <a:rPr lang="nb-NO" smtClean="0"/>
              <a:t>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8991946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E0A8F8-DE54-4687-87A5-A2C4E405A829}" type="slidenum">
              <a:rPr lang="nb-NO" smtClean="0"/>
              <a:t>8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879424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I bunnen ligger</a:t>
            </a:r>
            <a:r>
              <a:rPr lang="nb-NO" baseline="0" dirty="0" smtClean="0"/>
              <a:t> en nettverksmodell bygd opp av noder og lenker. Disse har en del egenskaper. Vi gjør nå noen små justeringer på disse.</a:t>
            </a:r>
            <a:endParaRPr lang="nb-NO" dirty="0" smtClean="0"/>
          </a:p>
          <a:p>
            <a:endParaRPr lang="nb-NO" dirty="0" smtClean="0"/>
          </a:p>
          <a:p>
            <a:r>
              <a:rPr lang="nb-NO" dirty="0" smtClean="0"/>
              <a:t>Type veg - utvider vegnett for gående og syklende:</a:t>
            </a:r>
          </a:p>
          <a:p>
            <a:r>
              <a:rPr lang="nb-NO" dirty="0" smtClean="0"/>
              <a:t>Gangveg,</a:t>
            </a:r>
            <a:r>
              <a:rPr lang="nb-NO" baseline="0" dirty="0" smtClean="0"/>
              <a:t> Fortau, Gangfelt, og tar i bruk Gågate som Type veg</a:t>
            </a:r>
            <a:endParaRPr lang="nb-NO" dirty="0" smtClean="0"/>
          </a:p>
          <a:p>
            <a:endParaRPr lang="nb-NO" dirty="0" smtClean="0"/>
          </a:p>
          <a:p>
            <a:r>
              <a:rPr lang="nb-NO" dirty="0" smtClean="0"/>
              <a:t>Nivåkoding: </a:t>
            </a:r>
          </a:p>
          <a:p>
            <a:r>
              <a:rPr lang="nb-NO" dirty="0" smtClean="0"/>
              <a:t>I dag</a:t>
            </a:r>
            <a:r>
              <a:rPr lang="nb-NO" baseline="0" dirty="0" smtClean="0"/>
              <a:t> er temakodene til </a:t>
            </a:r>
            <a:r>
              <a:rPr lang="nb-NO" baseline="0" dirty="0" err="1" smtClean="0"/>
              <a:t>veglenkene</a:t>
            </a:r>
            <a:r>
              <a:rPr lang="nb-NO" baseline="0" dirty="0" smtClean="0"/>
              <a:t> i NVDB en blanding av type veg og nivå. Dette ryddes det nå opp i.</a:t>
            </a:r>
          </a:p>
          <a:p>
            <a:endParaRPr lang="nb-NO" baseline="0" dirty="0" smtClean="0"/>
          </a:p>
          <a:p>
            <a:r>
              <a:rPr lang="nb-NO" baseline="0" dirty="0" smtClean="0"/>
              <a:t>Som vi vil se er ikke </a:t>
            </a:r>
            <a:r>
              <a:rPr lang="nb-NO" baseline="0" dirty="0" err="1" smtClean="0"/>
              <a:t>metrering</a:t>
            </a:r>
            <a:r>
              <a:rPr lang="nb-NO" baseline="0" dirty="0" smtClean="0"/>
              <a:t> lengre egenskap til de nye </a:t>
            </a:r>
            <a:r>
              <a:rPr lang="nb-NO" baseline="0" dirty="0" err="1" smtClean="0"/>
              <a:t>vegreferanseobjekttypene</a:t>
            </a:r>
            <a:r>
              <a:rPr lang="nb-NO" baseline="0" dirty="0" smtClean="0"/>
              <a:t>.</a:t>
            </a:r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E0A8F8-DE54-4687-87A5-A2C4E405A829}" type="slidenum">
              <a:rPr lang="nb-NO" smtClean="0"/>
              <a:t>9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386089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rside m/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ktangel 13"/>
          <p:cNvSpPr/>
          <p:nvPr/>
        </p:nvSpPr>
        <p:spPr>
          <a:xfrm>
            <a:off x="1284771" y="6328393"/>
            <a:ext cx="7594681" cy="260719"/>
          </a:xfrm>
          <a:prstGeom prst="rect">
            <a:avLst/>
          </a:prstGeom>
          <a:solidFill>
            <a:srgbClr val="DADA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4274" tIns="32136" rIns="64274" bIns="32136" rtlCol="0" anchor="ctr"/>
          <a:lstStyle/>
          <a:p>
            <a:pPr algn="ctr"/>
            <a:endParaRPr lang="nb-NO"/>
          </a:p>
        </p:txBody>
      </p:sp>
      <p:sp>
        <p:nvSpPr>
          <p:cNvPr id="15" name="Rektangel 14"/>
          <p:cNvSpPr/>
          <p:nvPr/>
        </p:nvSpPr>
        <p:spPr>
          <a:xfrm>
            <a:off x="258950" y="6328393"/>
            <a:ext cx="1033021" cy="260719"/>
          </a:xfrm>
          <a:prstGeom prst="rect">
            <a:avLst/>
          </a:prstGeom>
          <a:solidFill>
            <a:srgbClr val="ED9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4274" tIns="32136" rIns="64274" bIns="32136" rtlCol="0" anchor="ctr"/>
          <a:lstStyle/>
          <a:p>
            <a:pPr algn="ctr"/>
            <a:endParaRPr lang="nb-NO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380175" cy="351473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5238" y="0"/>
            <a:ext cx="1508763" cy="882970"/>
          </a:xfrm>
          <a:prstGeom prst="rect">
            <a:avLst/>
          </a:prstGeom>
        </p:spPr>
      </p:pic>
      <p:sp>
        <p:nvSpPr>
          <p:cNvPr id="19" name="Plassholder for lysbildenummer 5"/>
          <p:cNvSpPr>
            <a:spLocks noGrp="1"/>
          </p:cNvSpPr>
          <p:nvPr>
            <p:ph type="sldNum" sz="quarter" idx="4"/>
          </p:nvPr>
        </p:nvSpPr>
        <p:spPr>
          <a:xfrm>
            <a:off x="8470558" y="6160824"/>
            <a:ext cx="259723" cy="151892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DDE8D9C2-5F05-44EF-B7C1-1B71CE36FE82}" type="slidenum">
              <a:rPr lang="nb-NO" smtClean="0"/>
              <a:t>‹#›</a:t>
            </a:fld>
            <a:endParaRPr lang="nb-NO"/>
          </a:p>
        </p:txBody>
      </p:sp>
      <p:sp>
        <p:nvSpPr>
          <p:cNvPr id="16" name="Plassholder for dato 3"/>
          <p:cNvSpPr>
            <a:spLocks noGrp="1"/>
          </p:cNvSpPr>
          <p:nvPr>
            <p:ph type="dt" sz="half" idx="2"/>
          </p:nvPr>
        </p:nvSpPr>
        <p:spPr>
          <a:xfrm>
            <a:off x="258951" y="6385407"/>
            <a:ext cx="1025822" cy="172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900" b="0" spc="80" baseline="0">
                <a:solidFill>
                  <a:schemeClr val="bg1"/>
                </a:solidFill>
              </a:defRPr>
            </a:lvl1pPr>
          </a:lstStyle>
          <a:p>
            <a:fld id="{505F1CB2-1112-47A9-BEE3-7C73C56BFAB3}" type="datetime1">
              <a:rPr lang="nb-NO" smtClean="0"/>
              <a:t>01.11.2018</a:t>
            </a:fld>
            <a:endParaRPr lang="nb-NO"/>
          </a:p>
        </p:txBody>
      </p:sp>
      <p:sp>
        <p:nvSpPr>
          <p:cNvPr id="11" name="Tittel 3"/>
          <p:cNvSpPr>
            <a:spLocks noGrp="1"/>
          </p:cNvSpPr>
          <p:nvPr>
            <p:ph type="ctrTitle"/>
          </p:nvPr>
        </p:nvSpPr>
        <p:spPr>
          <a:xfrm>
            <a:off x="1627151" y="2348880"/>
            <a:ext cx="7205077" cy="1656184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nb-NO" sz="3600" smtClean="0"/>
              <a:t>Klikk for å redigere tittelstil</a:t>
            </a:r>
            <a:endParaRPr lang="nb-NO" sz="3600" dirty="0"/>
          </a:p>
        </p:txBody>
      </p:sp>
      <p:sp>
        <p:nvSpPr>
          <p:cNvPr id="17" name="Undertittel 4"/>
          <p:cNvSpPr>
            <a:spLocks noGrp="1"/>
          </p:cNvSpPr>
          <p:nvPr>
            <p:ph type="subTitle" idx="1"/>
          </p:nvPr>
        </p:nvSpPr>
        <p:spPr>
          <a:xfrm>
            <a:off x="1619672" y="4293096"/>
            <a:ext cx="7204788" cy="1080120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</a:lstStyle>
          <a:p>
            <a:r>
              <a:rPr lang="nb-NO" sz="2400" smtClean="0"/>
              <a:t>Klikk for å redigere undertittelstil i malen</a:t>
            </a:r>
            <a:endParaRPr lang="nb-NO" sz="2400" dirty="0"/>
          </a:p>
        </p:txBody>
      </p:sp>
      <p:sp>
        <p:nvSpPr>
          <p:cNvPr id="20" name="Plassholder for bunntekst 4"/>
          <p:cNvSpPr>
            <a:spLocks noGrp="1"/>
          </p:cNvSpPr>
          <p:nvPr>
            <p:ph type="ftr" sz="quarter" idx="3"/>
          </p:nvPr>
        </p:nvSpPr>
        <p:spPr>
          <a:xfrm>
            <a:off x="1577122" y="6374164"/>
            <a:ext cx="7247338" cy="17216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1200" b="0">
                <a:solidFill>
                  <a:schemeClr val="tx1"/>
                </a:solidFill>
              </a:defRPr>
            </a:lvl1pPr>
          </a:lstStyle>
          <a:p>
            <a:r>
              <a:rPr lang="nb-NO" dirty="0" smtClean="0"/>
              <a:t>Bunntekst</a:t>
            </a:r>
            <a:endParaRPr lang="nb-NO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re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Klikk for å redigere tittelstil</a:t>
            </a:r>
            <a:endParaRPr lang="nb-NO" dirty="0"/>
          </a:p>
        </p:txBody>
      </p:sp>
      <p:sp>
        <p:nvSpPr>
          <p:cNvPr id="8" name="Plassholder for tekst 7"/>
          <p:cNvSpPr>
            <a:spLocks noGrp="1"/>
          </p:cNvSpPr>
          <p:nvPr>
            <p:ph type="body" sz="quarter" idx="13"/>
          </p:nvPr>
        </p:nvSpPr>
        <p:spPr>
          <a:xfrm>
            <a:off x="1275280" y="699472"/>
            <a:ext cx="5692781" cy="354711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ED901A"/>
                </a:solidFill>
              </a:defRPr>
            </a:lvl1pPr>
          </a:lstStyle>
          <a:p>
            <a:pPr lvl="0"/>
            <a:r>
              <a:rPr lang="nb-NO" smtClean="0"/>
              <a:t>Klikk for å redigere tekststiler i malen</a:t>
            </a:r>
          </a:p>
        </p:txBody>
      </p:sp>
      <p:sp>
        <p:nvSpPr>
          <p:cNvPr id="11" name="Plassholder for lysbildenummer 5"/>
          <p:cNvSpPr>
            <a:spLocks noGrp="1"/>
          </p:cNvSpPr>
          <p:nvPr>
            <p:ph type="sldNum" sz="quarter" idx="4"/>
          </p:nvPr>
        </p:nvSpPr>
        <p:spPr>
          <a:xfrm>
            <a:off x="8470558" y="6160824"/>
            <a:ext cx="259723" cy="151892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DDE8D9C2-5F05-44EF-B7C1-1B71CE36FE82}" type="slidenum">
              <a:rPr lang="nb-NO" smtClean="0"/>
              <a:t>‹#›</a:t>
            </a:fld>
            <a:endParaRPr lang="nb-NO"/>
          </a:p>
        </p:txBody>
      </p:sp>
      <p:sp>
        <p:nvSpPr>
          <p:cNvPr id="7" name="Plassholder for dato 3"/>
          <p:cNvSpPr>
            <a:spLocks noGrp="1"/>
          </p:cNvSpPr>
          <p:nvPr>
            <p:ph type="dt" sz="half" idx="2"/>
          </p:nvPr>
        </p:nvSpPr>
        <p:spPr>
          <a:xfrm>
            <a:off x="258951" y="6385407"/>
            <a:ext cx="1025822" cy="172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900" b="0" spc="80" baseline="0">
                <a:solidFill>
                  <a:schemeClr val="bg1"/>
                </a:solidFill>
              </a:defRPr>
            </a:lvl1pPr>
          </a:lstStyle>
          <a:p>
            <a:fld id="{17FBAE52-247B-4B3B-BCCD-E3CF4776654C}" type="datetime1">
              <a:rPr lang="nb-NO" smtClean="0"/>
              <a:t>01.11.2018</a:t>
            </a:fld>
            <a:endParaRPr lang="nb-NO"/>
          </a:p>
        </p:txBody>
      </p:sp>
      <p:sp>
        <p:nvSpPr>
          <p:cNvPr id="9" name="Plassholder for bunntekst 4"/>
          <p:cNvSpPr>
            <a:spLocks noGrp="1"/>
          </p:cNvSpPr>
          <p:nvPr>
            <p:ph type="ftr" sz="quarter" idx="3"/>
          </p:nvPr>
        </p:nvSpPr>
        <p:spPr>
          <a:xfrm>
            <a:off x="1577122" y="6374164"/>
            <a:ext cx="7247338" cy="17216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1200" b="0">
                <a:solidFill>
                  <a:schemeClr val="tx1"/>
                </a:solidFill>
              </a:defRPr>
            </a:lvl1pPr>
          </a:lstStyle>
          <a:p>
            <a:r>
              <a:rPr lang="nb-NO" dirty="0" smtClean="0"/>
              <a:t>Bunntekst</a:t>
            </a:r>
            <a:endParaRPr lang="nb-NO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Klikk for å redigere tittelstil</a:t>
            </a:r>
            <a:endParaRPr lang="nb-NO" dirty="0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 dirty="0"/>
          </a:p>
        </p:txBody>
      </p:sp>
      <p:sp>
        <p:nvSpPr>
          <p:cNvPr id="8" name="Plassholder for tekst 7"/>
          <p:cNvSpPr>
            <a:spLocks noGrp="1"/>
          </p:cNvSpPr>
          <p:nvPr>
            <p:ph type="body" sz="quarter" idx="13"/>
          </p:nvPr>
        </p:nvSpPr>
        <p:spPr>
          <a:xfrm>
            <a:off x="1275280" y="699472"/>
            <a:ext cx="5692781" cy="354711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ED9300"/>
                </a:solidFill>
              </a:defRPr>
            </a:lvl1pPr>
          </a:lstStyle>
          <a:p>
            <a:pPr lvl="0"/>
            <a:r>
              <a:rPr lang="nb-NO" smtClean="0"/>
              <a:t>Klikk for å redigere tekststiler i malen</a:t>
            </a:r>
          </a:p>
        </p:txBody>
      </p:sp>
      <p:sp>
        <p:nvSpPr>
          <p:cNvPr id="12" name="Plassholder for lysbildenummer 5"/>
          <p:cNvSpPr>
            <a:spLocks noGrp="1"/>
          </p:cNvSpPr>
          <p:nvPr>
            <p:ph type="sldNum" sz="quarter" idx="4"/>
          </p:nvPr>
        </p:nvSpPr>
        <p:spPr>
          <a:xfrm>
            <a:off x="8470558" y="6160824"/>
            <a:ext cx="259723" cy="151892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DDE8D9C2-5F05-44EF-B7C1-1B71CE36FE82}" type="slidenum">
              <a:rPr lang="nb-NO" smtClean="0"/>
              <a:t>‹#›</a:t>
            </a:fld>
            <a:endParaRPr lang="nb-NO"/>
          </a:p>
        </p:txBody>
      </p:sp>
      <p:sp>
        <p:nvSpPr>
          <p:cNvPr id="9" name="Plassholder for dato 3"/>
          <p:cNvSpPr>
            <a:spLocks noGrp="1"/>
          </p:cNvSpPr>
          <p:nvPr>
            <p:ph type="dt" sz="half" idx="2"/>
          </p:nvPr>
        </p:nvSpPr>
        <p:spPr>
          <a:xfrm>
            <a:off x="258951" y="6385407"/>
            <a:ext cx="1025822" cy="172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900" b="0" spc="80" baseline="0">
                <a:solidFill>
                  <a:schemeClr val="bg1"/>
                </a:solidFill>
              </a:defRPr>
            </a:lvl1pPr>
          </a:lstStyle>
          <a:p>
            <a:fld id="{91C1BDA6-6FC7-4031-B0EE-715EEFBF688C}" type="datetime1">
              <a:rPr lang="nb-NO" smtClean="0"/>
              <a:t>01.11.2018</a:t>
            </a:fld>
            <a:endParaRPr lang="nb-NO"/>
          </a:p>
        </p:txBody>
      </p:sp>
      <p:sp>
        <p:nvSpPr>
          <p:cNvPr id="10" name="Plassholder for bunntekst 4"/>
          <p:cNvSpPr>
            <a:spLocks noGrp="1"/>
          </p:cNvSpPr>
          <p:nvPr>
            <p:ph type="ftr" sz="quarter" idx="3"/>
          </p:nvPr>
        </p:nvSpPr>
        <p:spPr>
          <a:xfrm>
            <a:off x="1577122" y="6374164"/>
            <a:ext cx="7247338" cy="17216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1200" b="0">
                <a:solidFill>
                  <a:schemeClr val="tx1"/>
                </a:solidFill>
              </a:defRPr>
            </a:lvl1pPr>
          </a:lstStyle>
          <a:p>
            <a:r>
              <a:rPr lang="nb-NO" dirty="0" smtClean="0"/>
              <a:t>Bunntekst</a:t>
            </a:r>
            <a:endParaRPr lang="nb-NO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rside m/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ktangel 7"/>
          <p:cNvSpPr/>
          <p:nvPr/>
        </p:nvSpPr>
        <p:spPr>
          <a:xfrm>
            <a:off x="1295775" y="1951083"/>
            <a:ext cx="7558687" cy="260719"/>
          </a:xfrm>
          <a:prstGeom prst="rect">
            <a:avLst/>
          </a:prstGeom>
          <a:solidFill>
            <a:srgbClr val="DADA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4274" tIns="32136" rIns="64274" bIns="32136" rtlCol="0" anchor="ctr"/>
          <a:lstStyle/>
          <a:p>
            <a:pPr algn="ctr"/>
            <a:endParaRPr lang="nb-NO"/>
          </a:p>
        </p:txBody>
      </p:sp>
      <p:sp>
        <p:nvSpPr>
          <p:cNvPr id="9" name="Rektangel 8"/>
          <p:cNvSpPr/>
          <p:nvPr/>
        </p:nvSpPr>
        <p:spPr>
          <a:xfrm>
            <a:off x="253126" y="1948926"/>
            <a:ext cx="1043819" cy="260719"/>
          </a:xfrm>
          <a:prstGeom prst="rect">
            <a:avLst/>
          </a:prstGeom>
          <a:solidFill>
            <a:srgbClr val="ED9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4274" tIns="32136" rIns="64274" bIns="32136" rtlCol="0" anchor="ctr"/>
          <a:lstStyle/>
          <a:p>
            <a:pPr algn="ctr"/>
            <a:endParaRPr lang="nb-NO"/>
          </a:p>
        </p:txBody>
      </p:sp>
      <p:sp>
        <p:nvSpPr>
          <p:cNvPr id="15" name="Plassholder for bilde 14"/>
          <p:cNvSpPr>
            <a:spLocks noGrp="1"/>
          </p:cNvSpPr>
          <p:nvPr>
            <p:ph type="pic" sz="quarter" idx="12" hasCustomPrompt="1"/>
          </p:nvPr>
        </p:nvSpPr>
        <p:spPr>
          <a:xfrm>
            <a:off x="253128" y="2480626"/>
            <a:ext cx="8606250" cy="4136062"/>
          </a:xfrm>
          <a:noFill/>
        </p:spPr>
        <p:txBody>
          <a:bodyPr tIns="1644764"/>
          <a:lstStyle>
            <a:lvl1pPr algn="ctr">
              <a:buNone/>
              <a:defRPr baseline="0"/>
            </a:lvl1pPr>
          </a:lstStyle>
          <a:p>
            <a:r>
              <a:rPr lang="nb-NO" dirty="0" smtClean="0"/>
              <a:t>Sett inn bilde</a:t>
            </a:r>
            <a:endParaRPr lang="nb-NO" dirty="0"/>
          </a:p>
        </p:txBody>
      </p:sp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1536470" y="1380605"/>
            <a:ext cx="5870848" cy="502024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nb-NO" smtClean="0"/>
              <a:t>Klikk for å redigere tittelstil</a:t>
            </a:r>
            <a:endParaRPr lang="nb-NO" dirty="0"/>
          </a:p>
        </p:txBody>
      </p:sp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>
          <a:xfrm>
            <a:off x="1536468" y="1099100"/>
            <a:ext cx="5870846" cy="339502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ED9300"/>
                </a:solidFill>
              </a:defRPr>
            </a:lvl1pPr>
            <a:lvl2pPr marL="4570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0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0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0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0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1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1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b-NO" smtClean="0"/>
              <a:t>Klikk for å redigere undertittelstil i malen</a:t>
            </a:r>
            <a:endParaRPr lang="nb-NO" dirty="0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253128" y="1993709"/>
            <a:ext cx="1042388" cy="172125"/>
          </a:xfrm>
        </p:spPr>
        <p:txBody>
          <a:bodyPr/>
          <a:lstStyle>
            <a:lvl1pPr>
              <a:defRPr spc="80" baseline="0"/>
            </a:lvl1pPr>
          </a:lstStyle>
          <a:p>
            <a:fld id="{44F90966-7596-4402-AE20-F46E6732D616}" type="datetime1">
              <a:rPr lang="nb-NO" smtClean="0"/>
              <a:t>01.11.2018</a:t>
            </a:fld>
            <a:endParaRPr lang="nb-NO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5238" y="-5421"/>
            <a:ext cx="1508763" cy="88297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421"/>
            <a:ext cx="1354458" cy="1808801"/>
          </a:xfrm>
          <a:prstGeom prst="rect">
            <a:avLst/>
          </a:prstGeom>
        </p:spPr>
      </p:pic>
      <p:sp>
        <p:nvSpPr>
          <p:cNvPr id="11" name="Plassholder for bunntekst 4"/>
          <p:cNvSpPr>
            <a:spLocks noGrp="1"/>
          </p:cNvSpPr>
          <p:nvPr>
            <p:ph type="ftr" sz="quarter" idx="3"/>
          </p:nvPr>
        </p:nvSpPr>
        <p:spPr>
          <a:xfrm>
            <a:off x="1547664" y="1995359"/>
            <a:ext cx="7247338" cy="17216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1200" b="0">
                <a:solidFill>
                  <a:schemeClr val="tx1"/>
                </a:solidFill>
              </a:defRPr>
            </a:lvl1pPr>
          </a:lstStyle>
          <a:p>
            <a:r>
              <a:rPr lang="nb-NO" dirty="0" smtClean="0"/>
              <a:t>Bunntekst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7916130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rside m/møn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ktangel 7"/>
          <p:cNvSpPr/>
          <p:nvPr/>
        </p:nvSpPr>
        <p:spPr>
          <a:xfrm>
            <a:off x="1295775" y="1951083"/>
            <a:ext cx="7558687" cy="260719"/>
          </a:xfrm>
          <a:prstGeom prst="rect">
            <a:avLst/>
          </a:prstGeom>
          <a:solidFill>
            <a:srgbClr val="DADA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4274" tIns="32136" rIns="64274" bIns="32136" rtlCol="0" anchor="ctr"/>
          <a:lstStyle/>
          <a:p>
            <a:pPr algn="ctr"/>
            <a:endParaRPr lang="nb-NO"/>
          </a:p>
        </p:txBody>
      </p:sp>
      <p:sp>
        <p:nvSpPr>
          <p:cNvPr id="9" name="Rektangel 8"/>
          <p:cNvSpPr/>
          <p:nvPr/>
        </p:nvSpPr>
        <p:spPr>
          <a:xfrm>
            <a:off x="253126" y="1948926"/>
            <a:ext cx="1043819" cy="260719"/>
          </a:xfrm>
          <a:prstGeom prst="rect">
            <a:avLst/>
          </a:prstGeom>
          <a:solidFill>
            <a:srgbClr val="ED9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4274" tIns="32136" rIns="64274" bIns="32136" rtlCol="0" anchor="ctr"/>
          <a:lstStyle/>
          <a:p>
            <a:pPr algn="ctr"/>
            <a:endParaRPr lang="nb-NO"/>
          </a:p>
        </p:txBody>
      </p:sp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1536470" y="1380605"/>
            <a:ext cx="5870848" cy="502024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nb-NO" smtClean="0"/>
              <a:t>Klikk for å redigere tittelstil</a:t>
            </a:r>
            <a:endParaRPr lang="nb-NO" dirty="0"/>
          </a:p>
        </p:txBody>
      </p:sp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>
          <a:xfrm>
            <a:off x="1536468" y="1099100"/>
            <a:ext cx="5870846" cy="339502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ED9300"/>
                </a:solidFill>
              </a:defRPr>
            </a:lvl1pPr>
            <a:lvl2pPr marL="4570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0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0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0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0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1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1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b-NO" smtClean="0"/>
              <a:t>Klikk for å redigere undertittelstil i malen</a:t>
            </a:r>
            <a:endParaRPr lang="nb-NO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5238" y="-5421"/>
            <a:ext cx="1508763" cy="88297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421"/>
            <a:ext cx="1354458" cy="1808801"/>
          </a:xfrm>
          <a:prstGeom prst="rect">
            <a:avLst/>
          </a:prstGeom>
        </p:spPr>
      </p:pic>
      <p:pic>
        <p:nvPicPr>
          <p:cNvPr id="6" name="Picture 5"/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956" y="2479826"/>
            <a:ext cx="8606105" cy="4135442"/>
          </a:xfrm>
          <a:prstGeom prst="rect">
            <a:avLst/>
          </a:prstGeom>
        </p:spPr>
      </p:pic>
      <p:sp>
        <p:nvSpPr>
          <p:cNvPr id="12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253126" y="1993709"/>
            <a:ext cx="1042389" cy="172125"/>
          </a:xfrm>
        </p:spPr>
        <p:txBody>
          <a:bodyPr/>
          <a:lstStyle>
            <a:lvl1pPr>
              <a:defRPr spc="80" baseline="0"/>
            </a:lvl1pPr>
          </a:lstStyle>
          <a:p>
            <a:fld id="{C99FDD5D-C0C7-4411-BAB6-0F6A9201BA7D}" type="datetime1">
              <a:rPr lang="nb-NO" smtClean="0"/>
              <a:t>01.11.2018</a:t>
            </a:fld>
            <a:endParaRPr lang="nb-NO"/>
          </a:p>
        </p:txBody>
      </p:sp>
      <p:sp>
        <p:nvSpPr>
          <p:cNvPr id="11" name="Plassholder for bunntekst 4"/>
          <p:cNvSpPr>
            <a:spLocks noGrp="1"/>
          </p:cNvSpPr>
          <p:nvPr>
            <p:ph type="ftr" sz="quarter" idx="3"/>
          </p:nvPr>
        </p:nvSpPr>
        <p:spPr>
          <a:xfrm>
            <a:off x="1547664" y="1993202"/>
            <a:ext cx="7247338" cy="17216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1200" b="0">
                <a:solidFill>
                  <a:schemeClr val="tx1"/>
                </a:solidFill>
              </a:defRPr>
            </a:lvl1pPr>
          </a:lstStyle>
          <a:p>
            <a:r>
              <a:rPr lang="nb-NO" dirty="0" smtClean="0"/>
              <a:t>Bunntekst</a:t>
            </a:r>
            <a:endParaRPr lang="nb-NO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tel, innhold og 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14" name="Plassholder for tekst 7"/>
          <p:cNvSpPr>
            <a:spLocks noGrp="1"/>
          </p:cNvSpPr>
          <p:nvPr>
            <p:ph type="body" sz="quarter" idx="17"/>
          </p:nvPr>
        </p:nvSpPr>
        <p:spPr>
          <a:xfrm>
            <a:off x="1275280" y="699472"/>
            <a:ext cx="5692781" cy="354711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ED901A"/>
                </a:solidFill>
              </a:defRPr>
            </a:lvl1pPr>
          </a:lstStyle>
          <a:p>
            <a:pPr lvl="0"/>
            <a:r>
              <a:rPr lang="nb-NO" smtClean="0"/>
              <a:t>Klikk for å redigere tekststiler i malen</a:t>
            </a:r>
          </a:p>
        </p:txBody>
      </p:sp>
      <p:sp>
        <p:nvSpPr>
          <p:cNvPr id="18" name="Plassholder for innhold 2"/>
          <p:cNvSpPr>
            <a:spLocks noGrp="1"/>
          </p:cNvSpPr>
          <p:nvPr>
            <p:ph idx="1"/>
          </p:nvPr>
        </p:nvSpPr>
        <p:spPr>
          <a:xfrm>
            <a:off x="1273621" y="1777857"/>
            <a:ext cx="4018334" cy="4293806"/>
          </a:xfrm>
        </p:spPr>
        <p:txBody>
          <a:bodyPr/>
          <a:lstStyle/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 dirty="0"/>
          </a:p>
        </p:txBody>
      </p:sp>
      <p:sp>
        <p:nvSpPr>
          <p:cNvPr id="20" name="Plassholder for bilde 3"/>
          <p:cNvSpPr>
            <a:spLocks noGrp="1"/>
          </p:cNvSpPr>
          <p:nvPr>
            <p:ph type="pic" sz="quarter" idx="19"/>
          </p:nvPr>
        </p:nvSpPr>
        <p:spPr>
          <a:xfrm>
            <a:off x="5752687" y="1834333"/>
            <a:ext cx="3131456" cy="4236219"/>
          </a:xfrm>
        </p:spPr>
        <p:txBody>
          <a:bodyPr tIns="1619676"/>
          <a:lstStyle>
            <a:lvl1pPr marL="0" indent="0" algn="ctr">
              <a:buNone/>
              <a:defRPr/>
            </a:lvl1pPr>
          </a:lstStyle>
          <a:p>
            <a:r>
              <a:rPr lang="nb-NO" smtClean="0"/>
              <a:t>Klikk ikonet for å legge til et bilde</a:t>
            </a:r>
            <a:endParaRPr lang="en-GB" dirty="0"/>
          </a:p>
        </p:txBody>
      </p:sp>
      <p:sp>
        <p:nvSpPr>
          <p:cNvPr id="11" name="Plassholder for lysbildenummer 5"/>
          <p:cNvSpPr>
            <a:spLocks noGrp="1"/>
          </p:cNvSpPr>
          <p:nvPr>
            <p:ph type="sldNum" sz="quarter" idx="4"/>
          </p:nvPr>
        </p:nvSpPr>
        <p:spPr>
          <a:xfrm>
            <a:off x="8470558" y="6160824"/>
            <a:ext cx="259723" cy="151892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DDE8D9C2-5F05-44EF-B7C1-1B71CE36FE82}" type="slidenum">
              <a:rPr lang="nb-NO" smtClean="0"/>
              <a:t>‹#›</a:t>
            </a:fld>
            <a:endParaRPr lang="nb-NO"/>
          </a:p>
        </p:txBody>
      </p:sp>
      <p:sp>
        <p:nvSpPr>
          <p:cNvPr id="12" name="Plassholder for dato 3"/>
          <p:cNvSpPr>
            <a:spLocks noGrp="1"/>
          </p:cNvSpPr>
          <p:nvPr>
            <p:ph type="dt" sz="half" idx="2"/>
          </p:nvPr>
        </p:nvSpPr>
        <p:spPr>
          <a:xfrm>
            <a:off x="258951" y="6385407"/>
            <a:ext cx="1025822" cy="172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900" b="0" spc="80" baseline="0">
                <a:solidFill>
                  <a:schemeClr val="bg1"/>
                </a:solidFill>
              </a:defRPr>
            </a:lvl1pPr>
          </a:lstStyle>
          <a:p>
            <a:fld id="{8E7DD8E5-618F-4019-88F3-9051A15A3CBC}" type="datetime1">
              <a:rPr lang="nb-NO" smtClean="0"/>
              <a:t>01.11.2018</a:t>
            </a:fld>
            <a:endParaRPr lang="nb-NO"/>
          </a:p>
        </p:txBody>
      </p:sp>
      <p:sp>
        <p:nvSpPr>
          <p:cNvPr id="9" name="Plassholder for bunntekst 4"/>
          <p:cNvSpPr>
            <a:spLocks noGrp="1"/>
          </p:cNvSpPr>
          <p:nvPr>
            <p:ph type="ftr" sz="quarter" idx="3"/>
          </p:nvPr>
        </p:nvSpPr>
        <p:spPr>
          <a:xfrm>
            <a:off x="1577122" y="6374164"/>
            <a:ext cx="7247338" cy="17216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1200" b="0">
                <a:solidFill>
                  <a:schemeClr val="tx1"/>
                </a:solidFill>
              </a:defRPr>
            </a:lvl1pPr>
          </a:lstStyle>
          <a:p>
            <a:r>
              <a:rPr lang="nb-NO" dirty="0" smtClean="0"/>
              <a:t>Bunntekst</a:t>
            </a:r>
            <a:endParaRPr lang="nb-NO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tel, innhold og info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ssholder for tekst 14"/>
          <p:cNvSpPr>
            <a:spLocks noGrp="1"/>
          </p:cNvSpPr>
          <p:nvPr>
            <p:ph type="body" sz="quarter" idx="16"/>
          </p:nvPr>
        </p:nvSpPr>
        <p:spPr>
          <a:xfrm>
            <a:off x="5751013" y="2089626"/>
            <a:ext cx="3133130" cy="718194"/>
          </a:xfrm>
          <a:solidFill>
            <a:srgbClr val="C8CACB"/>
          </a:solidFill>
        </p:spPr>
        <p:txBody>
          <a:bodyPr wrap="square" lIns="197936" tIns="172744" rIns="197936" bIns="172744">
            <a:spAutoFit/>
          </a:bodyPr>
          <a:lstStyle>
            <a:lvl1pPr marL="0" indent="0">
              <a:spcBef>
                <a:spcPts val="0"/>
              </a:spcBef>
              <a:buNone/>
              <a:defRPr sz="1200"/>
            </a:lvl1pPr>
          </a:lstStyle>
          <a:p>
            <a:pPr lvl="0"/>
            <a:r>
              <a:rPr lang="nb-NO" smtClean="0"/>
              <a:t>Klikk for å redigere tekststiler i malen</a:t>
            </a:r>
          </a:p>
        </p:txBody>
      </p:sp>
      <p:sp>
        <p:nvSpPr>
          <p:cNvPr id="13" name="Plassholder for tekst 10"/>
          <p:cNvSpPr>
            <a:spLocks noGrp="1"/>
          </p:cNvSpPr>
          <p:nvPr>
            <p:ph type="body" sz="quarter" idx="15" hasCustomPrompt="1"/>
          </p:nvPr>
        </p:nvSpPr>
        <p:spPr>
          <a:xfrm>
            <a:off x="5752687" y="1837687"/>
            <a:ext cx="3131456" cy="251942"/>
          </a:xfrm>
          <a:solidFill>
            <a:srgbClr val="ED9300"/>
          </a:solidFill>
        </p:spPr>
        <p:txBody>
          <a:bodyPr wrap="square" lIns="101217" tIns="50608" rIns="75913" bIns="50608" anchor="ctr">
            <a:noAutofit/>
          </a:bodyPr>
          <a:lstStyle>
            <a:lvl1pPr marL="0" indent="0" algn="r">
              <a:buNone/>
              <a:defRPr sz="900" b="1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b-NO" dirty="0" smtClean="0"/>
              <a:t>Forklaringstekst</a:t>
            </a:r>
            <a:endParaRPr lang="nb-NO" dirty="0"/>
          </a:p>
        </p:txBody>
      </p:sp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8" name="Plassholder for innhold 2"/>
          <p:cNvSpPr>
            <a:spLocks noGrp="1"/>
          </p:cNvSpPr>
          <p:nvPr>
            <p:ph idx="1"/>
          </p:nvPr>
        </p:nvSpPr>
        <p:spPr>
          <a:xfrm>
            <a:off x="1273621" y="1777988"/>
            <a:ext cx="3802349" cy="4293806"/>
          </a:xfrm>
        </p:spPr>
        <p:txBody>
          <a:bodyPr/>
          <a:lstStyle/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 dirty="0"/>
          </a:p>
        </p:txBody>
      </p:sp>
      <p:sp>
        <p:nvSpPr>
          <p:cNvPr id="11" name="Plassholder for tekst 10"/>
          <p:cNvSpPr>
            <a:spLocks noGrp="1"/>
          </p:cNvSpPr>
          <p:nvPr>
            <p:ph type="body" sz="quarter" idx="14" hasCustomPrompt="1"/>
          </p:nvPr>
        </p:nvSpPr>
        <p:spPr>
          <a:xfrm>
            <a:off x="5751415" y="1844793"/>
            <a:ext cx="828076" cy="240704"/>
          </a:xfrm>
          <a:solidFill>
            <a:srgbClr val="58B02C"/>
          </a:solidFill>
        </p:spPr>
        <p:txBody>
          <a:bodyPr wrap="none" lIns="75913" tIns="50608" rIns="101217" bIns="50608" anchor="ctr">
            <a:spAutoFit/>
          </a:bodyPr>
          <a:lstStyle>
            <a:lvl1pPr marL="0" indent="0">
              <a:buNone/>
              <a:defRPr sz="9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b-NO" dirty="0" smtClean="0"/>
              <a:t>Infotittel</a:t>
            </a:r>
            <a:endParaRPr lang="nb-NO" dirty="0"/>
          </a:p>
        </p:txBody>
      </p:sp>
      <p:sp>
        <p:nvSpPr>
          <p:cNvPr id="14" name="Plassholder for tekst 7"/>
          <p:cNvSpPr>
            <a:spLocks noGrp="1"/>
          </p:cNvSpPr>
          <p:nvPr>
            <p:ph type="body" sz="quarter" idx="17"/>
          </p:nvPr>
        </p:nvSpPr>
        <p:spPr>
          <a:xfrm>
            <a:off x="1275280" y="699472"/>
            <a:ext cx="5692781" cy="354711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ED901A"/>
                </a:solidFill>
              </a:defRPr>
            </a:lvl1pPr>
          </a:lstStyle>
          <a:p>
            <a:pPr lvl="0"/>
            <a:r>
              <a:rPr lang="nb-NO" smtClean="0"/>
              <a:t>Klikk for å redigere tekststiler i malen</a:t>
            </a:r>
          </a:p>
        </p:txBody>
      </p:sp>
      <p:sp>
        <p:nvSpPr>
          <p:cNvPr id="18" name="Plassholder for lysbildenummer 5"/>
          <p:cNvSpPr>
            <a:spLocks noGrp="1"/>
          </p:cNvSpPr>
          <p:nvPr>
            <p:ph type="sldNum" sz="quarter" idx="4"/>
          </p:nvPr>
        </p:nvSpPr>
        <p:spPr>
          <a:xfrm>
            <a:off x="8470558" y="6160824"/>
            <a:ext cx="259723" cy="151892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DDE8D9C2-5F05-44EF-B7C1-1B71CE36FE82}" type="slidenum">
              <a:rPr lang="nb-NO" smtClean="0"/>
              <a:t>‹#›</a:t>
            </a:fld>
            <a:endParaRPr lang="nb-NO"/>
          </a:p>
        </p:txBody>
      </p:sp>
      <p:sp>
        <p:nvSpPr>
          <p:cNvPr id="12" name="Plassholder for dato 3"/>
          <p:cNvSpPr>
            <a:spLocks noGrp="1"/>
          </p:cNvSpPr>
          <p:nvPr>
            <p:ph type="dt" sz="half" idx="2"/>
          </p:nvPr>
        </p:nvSpPr>
        <p:spPr>
          <a:xfrm>
            <a:off x="258951" y="6385407"/>
            <a:ext cx="1025822" cy="172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900" b="0" spc="80" baseline="0">
                <a:solidFill>
                  <a:schemeClr val="bg1"/>
                </a:solidFill>
              </a:defRPr>
            </a:lvl1pPr>
          </a:lstStyle>
          <a:p>
            <a:fld id="{5EB2E243-E1A4-4D00-88DB-AECA92C56AD4}" type="datetime1">
              <a:rPr lang="nb-NO" smtClean="0"/>
              <a:t>01.11.2018</a:t>
            </a:fld>
            <a:endParaRPr lang="nb-NO"/>
          </a:p>
        </p:txBody>
      </p:sp>
      <p:sp>
        <p:nvSpPr>
          <p:cNvPr id="16" name="Plassholder for bunntekst 4"/>
          <p:cNvSpPr>
            <a:spLocks noGrp="1"/>
          </p:cNvSpPr>
          <p:nvPr>
            <p:ph type="ftr" sz="quarter" idx="3"/>
          </p:nvPr>
        </p:nvSpPr>
        <p:spPr>
          <a:xfrm>
            <a:off x="1577122" y="6374164"/>
            <a:ext cx="7247338" cy="17216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1200" b="0">
                <a:solidFill>
                  <a:schemeClr val="tx1"/>
                </a:solidFill>
              </a:defRPr>
            </a:lvl1pPr>
          </a:lstStyle>
          <a:p>
            <a:r>
              <a:rPr lang="nb-NO" dirty="0" smtClean="0"/>
              <a:t>Bunntekst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1492826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tel, bilde og info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ssholder for tekst 14"/>
          <p:cNvSpPr>
            <a:spLocks noGrp="1"/>
          </p:cNvSpPr>
          <p:nvPr>
            <p:ph type="body" sz="quarter" idx="16"/>
          </p:nvPr>
        </p:nvSpPr>
        <p:spPr>
          <a:xfrm>
            <a:off x="5751013" y="2089626"/>
            <a:ext cx="3133130" cy="718194"/>
          </a:xfrm>
          <a:solidFill>
            <a:srgbClr val="C8CACB"/>
          </a:solidFill>
        </p:spPr>
        <p:txBody>
          <a:bodyPr wrap="square" lIns="197936" tIns="172744" rIns="197936" bIns="172744">
            <a:spAutoFit/>
          </a:bodyPr>
          <a:lstStyle>
            <a:lvl1pPr marL="0" indent="0">
              <a:spcBef>
                <a:spcPts val="0"/>
              </a:spcBef>
              <a:buNone/>
              <a:defRPr sz="1200"/>
            </a:lvl1pPr>
          </a:lstStyle>
          <a:p>
            <a:pPr lvl="0"/>
            <a:r>
              <a:rPr lang="nb-NO" smtClean="0"/>
              <a:t>Klikk for å redigere tekststiler i malen</a:t>
            </a:r>
          </a:p>
        </p:txBody>
      </p:sp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14" name="Plassholder for tekst 7"/>
          <p:cNvSpPr>
            <a:spLocks noGrp="1"/>
          </p:cNvSpPr>
          <p:nvPr>
            <p:ph type="body" sz="quarter" idx="17"/>
          </p:nvPr>
        </p:nvSpPr>
        <p:spPr>
          <a:xfrm>
            <a:off x="1275280" y="699472"/>
            <a:ext cx="5692781" cy="354711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ED901A"/>
                </a:solidFill>
              </a:defRPr>
            </a:lvl1pPr>
          </a:lstStyle>
          <a:p>
            <a:pPr lvl="0"/>
            <a:r>
              <a:rPr lang="nb-NO" smtClean="0"/>
              <a:t>Klikk for å redigere tekststiler i malen</a:t>
            </a:r>
          </a:p>
        </p:txBody>
      </p:sp>
      <p:sp>
        <p:nvSpPr>
          <p:cNvPr id="4" name="Plassholder for bilde 3"/>
          <p:cNvSpPr>
            <a:spLocks noGrp="1"/>
          </p:cNvSpPr>
          <p:nvPr>
            <p:ph type="pic" sz="quarter" idx="18"/>
          </p:nvPr>
        </p:nvSpPr>
        <p:spPr>
          <a:xfrm>
            <a:off x="259155" y="1834333"/>
            <a:ext cx="5219094" cy="4236219"/>
          </a:xfrm>
        </p:spPr>
        <p:txBody>
          <a:bodyPr tIns="1619676"/>
          <a:lstStyle>
            <a:lvl1pPr marL="0" indent="0" algn="ctr">
              <a:buNone/>
              <a:defRPr/>
            </a:lvl1pPr>
          </a:lstStyle>
          <a:p>
            <a:r>
              <a:rPr lang="nb-NO" smtClean="0"/>
              <a:t>Klikk ikonet for å legge til et bilde</a:t>
            </a:r>
            <a:endParaRPr lang="en-GB" dirty="0"/>
          </a:p>
        </p:txBody>
      </p:sp>
      <p:sp>
        <p:nvSpPr>
          <p:cNvPr id="19" name="Plassholder for tekst 10"/>
          <p:cNvSpPr>
            <a:spLocks noGrp="1"/>
          </p:cNvSpPr>
          <p:nvPr>
            <p:ph type="body" sz="quarter" idx="15" hasCustomPrompt="1"/>
          </p:nvPr>
        </p:nvSpPr>
        <p:spPr>
          <a:xfrm>
            <a:off x="5752687" y="1837687"/>
            <a:ext cx="3131456" cy="251942"/>
          </a:xfrm>
          <a:solidFill>
            <a:srgbClr val="ED9300"/>
          </a:solidFill>
        </p:spPr>
        <p:txBody>
          <a:bodyPr wrap="square" lIns="101217" tIns="50608" rIns="75913" bIns="50608" anchor="ctr">
            <a:noAutofit/>
          </a:bodyPr>
          <a:lstStyle>
            <a:lvl1pPr marL="0" indent="0" algn="r">
              <a:buNone/>
              <a:defRPr sz="900" b="1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b-NO" dirty="0" smtClean="0"/>
              <a:t>Forklaringstekst</a:t>
            </a:r>
            <a:endParaRPr lang="nb-NO" dirty="0"/>
          </a:p>
        </p:txBody>
      </p:sp>
      <p:sp>
        <p:nvSpPr>
          <p:cNvPr id="20" name="Plassholder for tekst 10"/>
          <p:cNvSpPr>
            <a:spLocks noGrp="1"/>
          </p:cNvSpPr>
          <p:nvPr>
            <p:ph type="body" sz="quarter" idx="14" hasCustomPrompt="1"/>
          </p:nvPr>
        </p:nvSpPr>
        <p:spPr>
          <a:xfrm>
            <a:off x="5751415" y="1844793"/>
            <a:ext cx="828076" cy="240704"/>
          </a:xfrm>
          <a:solidFill>
            <a:srgbClr val="58B02C"/>
          </a:solidFill>
        </p:spPr>
        <p:txBody>
          <a:bodyPr wrap="none" lIns="75913" tIns="50608" rIns="101217" bIns="50608" anchor="ctr">
            <a:spAutoFit/>
          </a:bodyPr>
          <a:lstStyle>
            <a:lvl1pPr marL="0" indent="0">
              <a:buNone/>
              <a:defRPr sz="9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b-NO" dirty="0" smtClean="0"/>
              <a:t>Infotittel</a:t>
            </a:r>
            <a:endParaRPr lang="nb-NO" dirty="0"/>
          </a:p>
        </p:txBody>
      </p:sp>
      <p:sp>
        <p:nvSpPr>
          <p:cNvPr id="16" name="Plassholder for lysbildenummer 5"/>
          <p:cNvSpPr>
            <a:spLocks noGrp="1"/>
          </p:cNvSpPr>
          <p:nvPr>
            <p:ph type="sldNum" sz="quarter" idx="4"/>
          </p:nvPr>
        </p:nvSpPr>
        <p:spPr>
          <a:xfrm>
            <a:off x="8470558" y="6160824"/>
            <a:ext cx="259723" cy="151892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DDE8D9C2-5F05-44EF-B7C1-1B71CE36FE82}" type="slidenum">
              <a:rPr lang="nb-NO" smtClean="0"/>
              <a:t>‹#›</a:t>
            </a:fld>
            <a:endParaRPr lang="nb-NO"/>
          </a:p>
        </p:txBody>
      </p:sp>
      <p:sp>
        <p:nvSpPr>
          <p:cNvPr id="12" name="Plassholder for dato 3"/>
          <p:cNvSpPr>
            <a:spLocks noGrp="1"/>
          </p:cNvSpPr>
          <p:nvPr>
            <p:ph type="dt" sz="half" idx="2"/>
          </p:nvPr>
        </p:nvSpPr>
        <p:spPr>
          <a:xfrm>
            <a:off x="258951" y="6385407"/>
            <a:ext cx="1025822" cy="172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900" b="0" spc="80" baseline="0">
                <a:solidFill>
                  <a:schemeClr val="bg1"/>
                </a:solidFill>
              </a:defRPr>
            </a:lvl1pPr>
          </a:lstStyle>
          <a:p>
            <a:fld id="{C1459DE6-7436-4635-96EF-5D609ACF0BB0}" type="datetime1">
              <a:rPr lang="nb-NO" smtClean="0"/>
              <a:t>01.11.2018</a:t>
            </a:fld>
            <a:endParaRPr lang="nb-NO"/>
          </a:p>
        </p:txBody>
      </p:sp>
      <p:sp>
        <p:nvSpPr>
          <p:cNvPr id="11" name="Plassholder for bunntekst 4"/>
          <p:cNvSpPr>
            <a:spLocks noGrp="1"/>
          </p:cNvSpPr>
          <p:nvPr>
            <p:ph type="ftr" sz="quarter" idx="3"/>
          </p:nvPr>
        </p:nvSpPr>
        <p:spPr>
          <a:xfrm>
            <a:off x="1577122" y="6374164"/>
            <a:ext cx="7247338" cy="17216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1200" b="0">
                <a:solidFill>
                  <a:schemeClr val="tx1"/>
                </a:solidFill>
              </a:defRPr>
            </a:lvl1pPr>
          </a:lstStyle>
          <a:p>
            <a:r>
              <a:rPr lang="nb-NO" dirty="0" smtClean="0"/>
              <a:t>Bunntekst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312839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tat, navn og 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230504" y="1701208"/>
            <a:ext cx="5262926" cy="1727792"/>
          </a:xfrm>
        </p:spPr>
        <p:txBody>
          <a:bodyPr wrap="square">
            <a:noAutofit/>
          </a:bodyPr>
          <a:lstStyle>
            <a:lvl1pPr>
              <a:defRPr sz="3600"/>
            </a:lvl1pPr>
          </a:lstStyle>
          <a:p>
            <a:r>
              <a:rPr lang="nb-NO" smtClean="0"/>
              <a:t>Klikk for å redigere tittelstil</a:t>
            </a:r>
            <a:endParaRPr lang="nb-NO" dirty="0"/>
          </a:p>
        </p:txBody>
      </p:sp>
      <p:sp>
        <p:nvSpPr>
          <p:cNvPr id="14" name="Plassholder for tekst 7"/>
          <p:cNvSpPr>
            <a:spLocks noGrp="1"/>
          </p:cNvSpPr>
          <p:nvPr>
            <p:ph type="body" sz="quarter" idx="17" hasCustomPrompt="1"/>
          </p:nvPr>
        </p:nvSpPr>
        <p:spPr>
          <a:xfrm>
            <a:off x="230504" y="3429001"/>
            <a:ext cx="5262926" cy="354711"/>
          </a:xfrm>
        </p:spPr>
        <p:txBody>
          <a:bodyPr>
            <a:normAutofit/>
          </a:bodyPr>
          <a:lstStyle>
            <a:lvl1pPr marL="0" indent="0" algn="r">
              <a:buNone/>
              <a:defRPr sz="1700">
                <a:solidFill>
                  <a:srgbClr val="ED9300"/>
                </a:solidFill>
              </a:defRPr>
            </a:lvl1pPr>
          </a:lstStyle>
          <a:p>
            <a:pPr lvl="0"/>
            <a:r>
              <a:rPr lang="nb-NO" dirty="0" smtClean="0"/>
              <a:t>Navn </a:t>
            </a:r>
            <a:r>
              <a:rPr lang="nb-NO" dirty="0" err="1" smtClean="0"/>
              <a:t>Navnesen</a:t>
            </a:r>
            <a:endParaRPr lang="nb-NO" dirty="0"/>
          </a:p>
        </p:txBody>
      </p:sp>
      <p:sp>
        <p:nvSpPr>
          <p:cNvPr id="20" name="Plassholder for bilde 3"/>
          <p:cNvSpPr>
            <a:spLocks noGrp="1"/>
          </p:cNvSpPr>
          <p:nvPr>
            <p:ph type="pic" sz="quarter" idx="19"/>
          </p:nvPr>
        </p:nvSpPr>
        <p:spPr>
          <a:xfrm>
            <a:off x="5752687" y="1834333"/>
            <a:ext cx="3131456" cy="4236219"/>
          </a:xfrm>
        </p:spPr>
        <p:txBody>
          <a:bodyPr tIns="1619676"/>
          <a:lstStyle>
            <a:lvl1pPr marL="0" indent="0" algn="ctr">
              <a:buNone/>
              <a:defRPr/>
            </a:lvl1pPr>
          </a:lstStyle>
          <a:p>
            <a:r>
              <a:rPr lang="nb-NO" smtClean="0"/>
              <a:t>Klikk ikonet for å legge til et bilde</a:t>
            </a:r>
            <a:endParaRPr lang="en-GB" dirty="0"/>
          </a:p>
        </p:txBody>
      </p:sp>
      <p:sp>
        <p:nvSpPr>
          <p:cNvPr id="4" name="Rektangel 3"/>
          <p:cNvSpPr/>
          <p:nvPr/>
        </p:nvSpPr>
        <p:spPr>
          <a:xfrm>
            <a:off x="180276" y="477356"/>
            <a:ext cx="935941" cy="10798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1" tIns="45705" rIns="91411" bIns="45705" rtlCol="0" anchor="ctr"/>
          <a:lstStyle/>
          <a:p>
            <a:pPr algn="ctr"/>
            <a:endParaRPr lang="en-GB"/>
          </a:p>
        </p:txBody>
      </p:sp>
      <p:sp>
        <p:nvSpPr>
          <p:cNvPr id="11" name="Plassholder for lysbildenummer 5"/>
          <p:cNvSpPr>
            <a:spLocks noGrp="1"/>
          </p:cNvSpPr>
          <p:nvPr>
            <p:ph type="sldNum" sz="quarter" idx="4"/>
          </p:nvPr>
        </p:nvSpPr>
        <p:spPr>
          <a:xfrm>
            <a:off x="8470558" y="6160824"/>
            <a:ext cx="259723" cy="151892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DDE8D9C2-5F05-44EF-B7C1-1B71CE36FE82}" type="slidenum">
              <a:rPr lang="nb-NO" smtClean="0"/>
              <a:t>‹#›</a:t>
            </a:fld>
            <a:endParaRPr lang="nb-NO"/>
          </a:p>
        </p:txBody>
      </p:sp>
      <p:sp>
        <p:nvSpPr>
          <p:cNvPr id="12" name="Plassholder for dato 3"/>
          <p:cNvSpPr>
            <a:spLocks noGrp="1"/>
          </p:cNvSpPr>
          <p:nvPr>
            <p:ph type="dt" sz="half" idx="2"/>
          </p:nvPr>
        </p:nvSpPr>
        <p:spPr>
          <a:xfrm>
            <a:off x="258951" y="6385407"/>
            <a:ext cx="1025822" cy="172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900" b="0" spc="80" baseline="0">
                <a:solidFill>
                  <a:schemeClr val="bg1"/>
                </a:solidFill>
              </a:defRPr>
            </a:lvl1pPr>
          </a:lstStyle>
          <a:p>
            <a:fld id="{93B05D01-8EE7-45A9-A4BF-E69BBE68892A}" type="datetime1">
              <a:rPr lang="nb-NO" smtClean="0"/>
              <a:t>01.11.2018</a:t>
            </a:fld>
            <a:endParaRPr lang="nb-NO"/>
          </a:p>
        </p:txBody>
      </p:sp>
      <p:sp>
        <p:nvSpPr>
          <p:cNvPr id="9" name="Plassholder for bunntekst 4"/>
          <p:cNvSpPr>
            <a:spLocks noGrp="1"/>
          </p:cNvSpPr>
          <p:nvPr>
            <p:ph type="ftr" sz="quarter" idx="3"/>
          </p:nvPr>
        </p:nvSpPr>
        <p:spPr>
          <a:xfrm>
            <a:off x="1577122" y="6374164"/>
            <a:ext cx="7247338" cy="17216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1200" b="0">
                <a:solidFill>
                  <a:schemeClr val="tx1"/>
                </a:solidFill>
              </a:defRPr>
            </a:lvl1pPr>
          </a:lstStyle>
          <a:p>
            <a:r>
              <a:rPr lang="nb-NO" dirty="0" smtClean="0"/>
              <a:t>Bunntekst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8589780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ort 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tel 1"/>
          <p:cNvSpPr>
            <a:spLocks noGrp="1"/>
          </p:cNvSpPr>
          <p:nvPr>
            <p:ph type="title"/>
          </p:nvPr>
        </p:nvSpPr>
        <p:spPr>
          <a:xfrm>
            <a:off x="1275281" y="1065656"/>
            <a:ext cx="6999085" cy="468282"/>
          </a:xfrm>
        </p:spPr>
        <p:txBody>
          <a:bodyPr/>
          <a:lstStyle/>
          <a:p>
            <a:r>
              <a:rPr lang="nb-NO" smtClean="0"/>
              <a:t>Klikk for å redigere tittelstil</a:t>
            </a:r>
            <a:endParaRPr lang="nb-NO" dirty="0"/>
          </a:p>
        </p:txBody>
      </p:sp>
      <p:sp>
        <p:nvSpPr>
          <p:cNvPr id="12" name="Plassholder for tekst 7"/>
          <p:cNvSpPr>
            <a:spLocks noGrp="1"/>
          </p:cNvSpPr>
          <p:nvPr>
            <p:ph type="body" sz="quarter" idx="17"/>
          </p:nvPr>
        </p:nvSpPr>
        <p:spPr>
          <a:xfrm>
            <a:off x="1275280" y="699472"/>
            <a:ext cx="5692781" cy="354711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ED901A"/>
                </a:solidFill>
              </a:defRPr>
            </a:lvl1pPr>
          </a:lstStyle>
          <a:p>
            <a:pPr lvl="0"/>
            <a:r>
              <a:rPr lang="nb-NO" smtClean="0"/>
              <a:t>Klikk for å redigere tekststiler i malen</a:t>
            </a:r>
          </a:p>
        </p:txBody>
      </p:sp>
      <p:sp>
        <p:nvSpPr>
          <p:cNvPr id="15" name="Plassholder for bilde 3"/>
          <p:cNvSpPr>
            <a:spLocks noGrp="1"/>
          </p:cNvSpPr>
          <p:nvPr>
            <p:ph type="pic" sz="quarter" idx="19"/>
          </p:nvPr>
        </p:nvSpPr>
        <p:spPr>
          <a:xfrm>
            <a:off x="252270" y="1834333"/>
            <a:ext cx="8631873" cy="4236219"/>
          </a:xfrm>
        </p:spPr>
        <p:txBody>
          <a:bodyPr tIns="1619676"/>
          <a:lstStyle>
            <a:lvl1pPr marL="0" indent="0" algn="ctr">
              <a:buNone/>
              <a:defRPr/>
            </a:lvl1pPr>
          </a:lstStyle>
          <a:p>
            <a:r>
              <a:rPr lang="nb-NO" smtClean="0"/>
              <a:t>Klikk ikonet for å legge til et bilde</a:t>
            </a:r>
            <a:endParaRPr lang="en-GB" dirty="0"/>
          </a:p>
        </p:txBody>
      </p:sp>
      <p:sp>
        <p:nvSpPr>
          <p:cNvPr id="13" name="Plassholder for lysbildenummer 5"/>
          <p:cNvSpPr>
            <a:spLocks noGrp="1"/>
          </p:cNvSpPr>
          <p:nvPr>
            <p:ph type="sldNum" sz="quarter" idx="4"/>
          </p:nvPr>
        </p:nvSpPr>
        <p:spPr>
          <a:xfrm>
            <a:off x="8470558" y="6160824"/>
            <a:ext cx="259723" cy="151892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DDE8D9C2-5F05-44EF-B7C1-1B71CE36FE82}" type="slidenum">
              <a:rPr lang="nb-NO" smtClean="0"/>
              <a:t>‹#›</a:t>
            </a:fld>
            <a:endParaRPr lang="nb-NO"/>
          </a:p>
        </p:txBody>
      </p:sp>
      <p:sp>
        <p:nvSpPr>
          <p:cNvPr id="10" name="Plassholder for dato 3"/>
          <p:cNvSpPr>
            <a:spLocks noGrp="1"/>
          </p:cNvSpPr>
          <p:nvPr>
            <p:ph type="dt" sz="half" idx="2"/>
          </p:nvPr>
        </p:nvSpPr>
        <p:spPr>
          <a:xfrm>
            <a:off x="258951" y="6385407"/>
            <a:ext cx="1025822" cy="172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900" b="0" spc="80" baseline="0">
                <a:solidFill>
                  <a:schemeClr val="bg1"/>
                </a:solidFill>
              </a:defRPr>
            </a:lvl1pPr>
          </a:lstStyle>
          <a:p>
            <a:fld id="{AB3DC51B-3E28-44F1-A691-1F15EC5940FA}" type="datetime1">
              <a:rPr lang="nb-NO" smtClean="0"/>
              <a:t>01.11.2018</a:t>
            </a:fld>
            <a:endParaRPr lang="nb-NO"/>
          </a:p>
        </p:txBody>
      </p:sp>
      <p:sp>
        <p:nvSpPr>
          <p:cNvPr id="8" name="Plassholder for bunntekst 4"/>
          <p:cNvSpPr>
            <a:spLocks noGrp="1"/>
          </p:cNvSpPr>
          <p:nvPr>
            <p:ph type="ftr" sz="quarter" idx="3"/>
          </p:nvPr>
        </p:nvSpPr>
        <p:spPr>
          <a:xfrm>
            <a:off x="1577122" y="6374164"/>
            <a:ext cx="7247338" cy="17216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1200" b="0">
                <a:solidFill>
                  <a:schemeClr val="tx1"/>
                </a:solidFill>
              </a:defRPr>
            </a:lvl1pPr>
          </a:lstStyle>
          <a:p>
            <a:r>
              <a:rPr lang="nb-NO" dirty="0" smtClean="0"/>
              <a:t>Bunntekst</a:t>
            </a:r>
            <a:endParaRPr lang="nb-NO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ktangel 28"/>
          <p:cNvSpPr/>
          <p:nvPr userDrawn="1"/>
        </p:nvSpPr>
        <p:spPr>
          <a:xfrm>
            <a:off x="1284771" y="6328393"/>
            <a:ext cx="7594681" cy="260719"/>
          </a:xfrm>
          <a:prstGeom prst="rect">
            <a:avLst/>
          </a:prstGeom>
          <a:solidFill>
            <a:srgbClr val="DADA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4274" tIns="32136" rIns="64274" bIns="32136" rtlCol="0" anchor="ctr"/>
          <a:lstStyle/>
          <a:p>
            <a:pPr algn="ctr"/>
            <a:endParaRPr lang="nb-NO"/>
          </a:p>
        </p:txBody>
      </p:sp>
      <p:sp>
        <p:nvSpPr>
          <p:cNvPr id="30" name="Rektangel 29"/>
          <p:cNvSpPr/>
          <p:nvPr/>
        </p:nvSpPr>
        <p:spPr>
          <a:xfrm>
            <a:off x="258950" y="6328393"/>
            <a:ext cx="1025822" cy="260719"/>
          </a:xfrm>
          <a:prstGeom prst="rect">
            <a:avLst/>
          </a:prstGeom>
          <a:solidFill>
            <a:srgbClr val="ED9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4274" tIns="32136" rIns="64274" bIns="32136" rtlCol="0" anchor="ctr"/>
          <a:lstStyle/>
          <a:p>
            <a:pPr algn="ctr"/>
            <a:endParaRPr lang="nb-NO"/>
          </a:p>
        </p:txBody>
      </p:sp>
      <p:sp>
        <p:nvSpPr>
          <p:cNvPr id="2" name="Plassholder for tittel 1"/>
          <p:cNvSpPr>
            <a:spLocks noGrp="1"/>
          </p:cNvSpPr>
          <p:nvPr>
            <p:ph type="title"/>
          </p:nvPr>
        </p:nvSpPr>
        <p:spPr>
          <a:xfrm>
            <a:off x="1275281" y="1058555"/>
            <a:ext cx="6999085" cy="469132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nb-NO" dirty="0" smtClean="0"/>
              <a:t>Klikk for å redigere tittelstil</a:t>
            </a:r>
            <a:endParaRPr lang="nb-NO" dirty="0"/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1273622" y="1777858"/>
            <a:ext cx="7000745" cy="429380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b-NO" dirty="0" smtClean="0"/>
              <a:t>Klikk for å redigere tekststiler i malen</a:t>
            </a:r>
          </a:p>
          <a:p>
            <a:pPr lvl="1"/>
            <a:r>
              <a:rPr lang="nb-NO" dirty="0" smtClean="0"/>
              <a:t>Andre nivå</a:t>
            </a:r>
          </a:p>
          <a:p>
            <a:pPr lvl="2"/>
            <a:r>
              <a:rPr lang="nb-NO" dirty="0" smtClean="0"/>
              <a:t>Tredje nivå</a:t>
            </a:r>
          </a:p>
          <a:p>
            <a:pPr lvl="3"/>
            <a:r>
              <a:rPr lang="nb-NO" dirty="0" smtClean="0"/>
              <a:t>Fjerde nivå</a:t>
            </a:r>
          </a:p>
          <a:p>
            <a:pPr lvl="4"/>
            <a:r>
              <a:rPr lang="nb-NO" dirty="0" smtClean="0"/>
              <a:t>Femte nivå</a:t>
            </a:r>
            <a:endParaRPr lang="nb-NO" dirty="0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2"/>
          </p:nvPr>
        </p:nvSpPr>
        <p:spPr>
          <a:xfrm>
            <a:off x="258951" y="6385407"/>
            <a:ext cx="1025822" cy="172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900" b="0" spc="80" baseline="0">
                <a:solidFill>
                  <a:schemeClr val="bg1"/>
                </a:solidFill>
              </a:defRPr>
            </a:lvl1pPr>
          </a:lstStyle>
          <a:p>
            <a:fld id="{15650DCB-8242-431E-BE3F-D6E79D1AB133}" type="datetime1">
              <a:rPr lang="nb-NO" smtClean="0"/>
              <a:t>01.11.2018</a:t>
            </a:fld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4"/>
          </p:nvPr>
        </p:nvSpPr>
        <p:spPr>
          <a:xfrm>
            <a:off x="8470558" y="6160824"/>
            <a:ext cx="259723" cy="151892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DDE8D9C2-5F05-44EF-B7C1-1B71CE36FE82}" type="slidenum">
              <a:rPr lang="nb-NO" smtClean="0"/>
              <a:t>‹#›</a:t>
            </a:fld>
            <a:endParaRPr lang="nb-NO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95"/>
            <a:ext cx="1014810" cy="139871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5238" y="0"/>
            <a:ext cx="1508763" cy="882970"/>
          </a:xfrm>
          <a:prstGeom prst="rect">
            <a:avLst/>
          </a:prstGeom>
        </p:spPr>
      </p:pic>
      <p:sp>
        <p:nvSpPr>
          <p:cNvPr id="12" name="Plassholder for bunntekst 4"/>
          <p:cNvSpPr>
            <a:spLocks noGrp="1"/>
          </p:cNvSpPr>
          <p:nvPr>
            <p:ph type="ftr" sz="quarter" idx="3"/>
          </p:nvPr>
        </p:nvSpPr>
        <p:spPr>
          <a:xfrm>
            <a:off x="1577122" y="6374164"/>
            <a:ext cx="7247338" cy="17216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1200" b="0">
                <a:solidFill>
                  <a:schemeClr val="tx1"/>
                </a:solidFill>
              </a:defRPr>
            </a:lvl1pPr>
          </a:lstStyle>
          <a:p>
            <a:r>
              <a:rPr lang="nb-NO" dirty="0" smtClean="0"/>
              <a:t>Bunntekst</a:t>
            </a:r>
            <a:endParaRPr lang="nb-NO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2" r:id="rId2"/>
    <p:sldLayoutId id="2147483663" r:id="rId3"/>
    <p:sldLayoutId id="2147483661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</p:sldLayoutIdLst>
  <p:hf sldNum="0" hdr="0" ftr="0"/>
  <p:txStyles>
    <p:titleStyle>
      <a:lvl1pPr algn="l" defTabSz="914035" rtl="0" eaLnBrk="1" latinLnBrk="0" hangingPunct="1">
        <a:spcBef>
          <a:spcPct val="0"/>
        </a:spcBef>
        <a:buNone/>
        <a:defRPr sz="2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2394" indent="-302394" algn="l" defTabSz="914035" rtl="0" eaLnBrk="1" latinLnBrk="0" hangingPunct="1">
        <a:spcBef>
          <a:spcPts val="432"/>
        </a:spcBef>
        <a:buClr>
          <a:srgbClr val="ED9300"/>
        </a:buClr>
        <a:buFont typeface="Arial" pitchFamily="34" charset="0"/>
        <a:buChar char="●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69076" indent="-251065" algn="l" defTabSz="914035" rtl="0" eaLnBrk="1" latinLnBrk="0" hangingPunct="1">
        <a:spcBef>
          <a:spcPts val="432"/>
        </a:spcBef>
        <a:buFont typeface="Arial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94052" indent="-191925" algn="l" defTabSz="914035" rtl="0" eaLnBrk="1" latinLnBrk="0" hangingPunct="1">
        <a:spcBef>
          <a:spcPts val="432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945116" indent="-251065" algn="l" defTabSz="914035" rtl="0" eaLnBrk="1" latinLnBrk="0" hangingPunct="1">
        <a:spcBef>
          <a:spcPts val="432"/>
        </a:spcBef>
        <a:buFont typeface="Arial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197294" indent="-252181" algn="l" defTabSz="914035" rtl="0" eaLnBrk="1" latinLnBrk="0" hangingPunct="1">
        <a:spcBef>
          <a:spcPts val="432"/>
        </a:spcBef>
        <a:buFont typeface="Arial" pitchFamily="34" charset="0"/>
        <a:buChar char="»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594" indent="-228507" algn="l" defTabSz="91403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612" indent="-228507" algn="l" defTabSz="91403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628" indent="-228507" algn="l" defTabSz="91403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4646" indent="-228507" algn="l" defTabSz="91403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035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18" algn="l" defTabSz="914035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914035" algn="l" defTabSz="914035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052" algn="l" defTabSz="914035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069" algn="l" defTabSz="914035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086" algn="l" defTabSz="914035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103" algn="l" defTabSz="914035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120" algn="l" defTabSz="914035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138" algn="l" defTabSz="914035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katalogen.vegdata.no/37-Vegkryss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7.png"/><Relationship Id="rId3" Type="http://schemas.openxmlformats.org/officeDocument/2006/relationships/hyperlink" Target="https://bit.ly/2qDSgrw" TargetMode="External"/><Relationship Id="rId7" Type="http://schemas.openxmlformats.org/officeDocument/2006/relationships/image" Target="../media/image23.png"/><Relationship Id="rId12" Type="http://schemas.openxmlformats.org/officeDocument/2006/relationships/image" Target="../media/image26.png"/><Relationship Id="rId2" Type="http://schemas.openxmlformats.org/officeDocument/2006/relationships/hyperlink" Target="https://bit.ly/2ERuKvC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bit.ly/2qCTseb" TargetMode="External"/><Relationship Id="rId11" Type="http://schemas.openxmlformats.org/officeDocument/2006/relationships/hyperlink" Target="https://bit.ly/2Hb2kig" TargetMode="External"/><Relationship Id="rId5" Type="http://schemas.openxmlformats.org/officeDocument/2006/relationships/hyperlink" Target="https://bit.ly/2J3qsUu" TargetMode="External"/><Relationship Id="rId10" Type="http://schemas.openxmlformats.org/officeDocument/2006/relationships/hyperlink" Target="https://bit.ly/2vlgETH" TargetMode="External"/><Relationship Id="rId4" Type="http://schemas.openxmlformats.org/officeDocument/2006/relationships/image" Target="../media/image22.png"/><Relationship Id="rId9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pm1.utv.vegvesen.no/vegkart/vegkart/#kartlag:geodata/hva:(~(farge:'0_0,id:915),(farge:'1_1,id:916))/@287637,6746347,15/vegobjekt:876883266:008ec2:916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eg"/><Relationship Id="rId3" Type="http://schemas.openxmlformats.org/officeDocument/2006/relationships/image" Target="../media/image29.jpeg"/><Relationship Id="rId7" Type="http://schemas.openxmlformats.org/officeDocument/2006/relationships/hyperlink" Target="https://pm1.utv.vegvesen.no/vegkart/vegkart/#kartlag:geodata/hva:(~(farge:'0_0,id:916),(farge:'1_1,id:917),(farge:'2_0,id:918),(farge:'3_0,id:83))/@264657,6762703,16/vegobjekt:862684597:008ec2:917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m1.utv.vegvesen.no/vegkart/vegkart/#kartlag:geodata/hva:(~(farge:'0_0,id:916),(farge:'1_1,id:917),(farge:'2_0,id:918),(farge:'3_0,id:83))/@264657,6762703,16/vegobjekt:90896873:46c0c1:83" TargetMode="External"/><Relationship Id="rId5" Type="http://schemas.openxmlformats.org/officeDocument/2006/relationships/image" Target="../media/image30.jpeg"/><Relationship Id="rId4" Type="http://schemas.openxmlformats.org/officeDocument/2006/relationships/hyperlink" Target="https://pm1.utv.vegvesen.no/vegkart/vegkart/#kartlag:geodata/hva:(~(farge:'0_0,id:916),(farge:'1_1,id:917),(farge:'2_0,id:918),(farge:'3_0,id:83))/@264657,6762703,16/vegobjekt:91203521:46c0c1:83" TargetMode="External"/><Relationship Id="rId9" Type="http://schemas.openxmlformats.org/officeDocument/2006/relationships/image" Target="../media/image32.emf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vegvesen.maps.arcgis.com/apps/webappviewer/index.html?id=7ffd2bbd172448d1a912fe63787435e2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vegvesen.maps.arcgis.com/apps/webappviewer/index.html?id=7ffd2bbd172448d1a912fe63787435e2" TargetMode="External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b-NO" dirty="0" smtClean="0"/>
              <a:t>Ny </a:t>
            </a:r>
            <a:r>
              <a:rPr lang="nb-NO" dirty="0" err="1" smtClean="0"/>
              <a:t>vegreferansemodell</a:t>
            </a:r>
            <a:r>
              <a:rPr lang="nb-NO" dirty="0" smtClean="0"/>
              <a:t> </a:t>
            </a:r>
            <a:br>
              <a:rPr lang="nb-NO" dirty="0" smtClean="0"/>
            </a:br>
            <a:r>
              <a:rPr lang="nb-NO" sz="2800" dirty="0" smtClean="0"/>
              <a:t>Nye objekttyper og justering av modell</a:t>
            </a:r>
            <a:endParaRPr lang="nb-NO" sz="2800" dirty="0"/>
          </a:p>
        </p:txBody>
      </p:sp>
      <p:sp>
        <p:nvSpPr>
          <p:cNvPr id="5" name="Undertittel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b-NO" dirty="0" smtClean="0"/>
              <a:t>Status 26. juni 2018</a:t>
            </a:r>
          </a:p>
          <a:p>
            <a:r>
              <a:rPr lang="nb-NO" dirty="0" smtClean="0"/>
              <a:t>Linda Therese Støeng</a:t>
            </a:r>
          </a:p>
        </p:txBody>
      </p:sp>
    </p:spTree>
    <p:extLst>
      <p:ext uri="{BB962C8B-B14F-4D97-AF65-F5344CB8AC3E}">
        <p14:creationId xmlns:p14="http://schemas.microsoft.com/office/powerpoint/2010/main" val="2454180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Feltstrekning</a:t>
            </a:r>
            <a:endParaRPr lang="nb-NO" dirty="0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 smtClean="0"/>
              <a:t>Feltstrekning er i dag registrert på vegtrasenivå i NVDB.</a:t>
            </a:r>
          </a:p>
          <a:p>
            <a:pPr lvl="1"/>
            <a:r>
              <a:rPr lang="nb-NO" dirty="0"/>
              <a:t>Feltkoding vises i forhold til </a:t>
            </a:r>
            <a:r>
              <a:rPr lang="nb-NO" dirty="0" err="1"/>
              <a:t>metreringsretning</a:t>
            </a:r>
            <a:r>
              <a:rPr lang="nb-NO" dirty="0"/>
              <a:t> på </a:t>
            </a:r>
            <a:r>
              <a:rPr lang="nb-NO" dirty="0" err="1"/>
              <a:t>vegreferansen</a:t>
            </a:r>
            <a:r>
              <a:rPr lang="nb-NO" dirty="0"/>
              <a:t>.</a:t>
            </a:r>
          </a:p>
          <a:p>
            <a:pPr lvl="1"/>
            <a:r>
              <a:rPr lang="nb-NO" dirty="0" smtClean="0"/>
              <a:t>Objektet viser alle felt i tverrsnittet av vegen.</a:t>
            </a:r>
          </a:p>
          <a:p>
            <a:r>
              <a:rPr lang="nb-NO" dirty="0" smtClean="0"/>
              <a:t>I nettverket finner vi også feltkoding for lenkene.</a:t>
            </a:r>
          </a:p>
          <a:p>
            <a:pPr lvl="1"/>
            <a:r>
              <a:rPr lang="nb-NO" dirty="0" smtClean="0"/>
              <a:t>Feltkoding vises i forhold til lenkenes retning.</a:t>
            </a:r>
          </a:p>
          <a:p>
            <a:pPr lvl="1"/>
            <a:r>
              <a:rPr lang="nb-NO" dirty="0" smtClean="0"/>
              <a:t>I ny modell vil alle lenker på alle nivå vite hvilke felt de representerer.</a:t>
            </a:r>
          </a:p>
          <a:p>
            <a:r>
              <a:rPr lang="nb-NO" dirty="0" smtClean="0"/>
              <a:t>Dette betyr at vi kan generere feltstrekningsobjekter på alle nivå i forhold til </a:t>
            </a:r>
            <a:r>
              <a:rPr lang="nb-NO" dirty="0" err="1" smtClean="0"/>
              <a:t>metreringsretning</a:t>
            </a:r>
            <a:r>
              <a:rPr lang="nb-NO" dirty="0" smtClean="0"/>
              <a:t> for strekninger som enten består av strekninger, kryssdeler eller sideanleggsdeler.</a:t>
            </a:r>
          </a:p>
          <a:p>
            <a:pPr lvl="1"/>
            <a:r>
              <a:rPr lang="nb-NO" dirty="0" smtClean="0"/>
              <a:t>Ønsker brukeren å se på vegnettet f.eks. på </a:t>
            </a:r>
            <a:r>
              <a:rPr lang="nb-NO" dirty="0" err="1" smtClean="0"/>
              <a:t>kjørebaneivå</a:t>
            </a:r>
            <a:r>
              <a:rPr lang="nb-NO" dirty="0" smtClean="0"/>
              <a:t>, så vil også feltstrekning kunne vises på dette nivået.</a:t>
            </a:r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nb-NO" dirty="0"/>
              <a:t>Ny </a:t>
            </a:r>
            <a:r>
              <a:rPr lang="nb-NO" dirty="0" err="1"/>
              <a:t>vegreferansemodell</a:t>
            </a:r>
            <a:endParaRPr lang="nb-NO" dirty="0"/>
          </a:p>
          <a:p>
            <a:endParaRPr lang="nb-NO" dirty="0"/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1C1BDA6-6FC7-4031-B0EE-715EEFBF688C}" type="datetime1">
              <a:rPr lang="nb-NO" smtClean="0"/>
              <a:t>01.11.2018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217891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Nye objekttyper i NVDB</a:t>
            </a:r>
            <a:endParaRPr lang="nb-NO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nb-NO" dirty="0"/>
              <a:t>Ny </a:t>
            </a:r>
            <a:r>
              <a:rPr lang="nb-NO" dirty="0" err="1"/>
              <a:t>vegreferansemodell</a:t>
            </a:r>
            <a:endParaRPr lang="nb-NO" dirty="0"/>
          </a:p>
          <a:p>
            <a:endParaRPr lang="nb-NO" dirty="0"/>
          </a:p>
        </p:txBody>
      </p:sp>
      <p:sp>
        <p:nvSpPr>
          <p:cNvPr id="6" name="Plassholder for dato 4"/>
          <p:cNvSpPr txBox="1">
            <a:spLocks/>
          </p:cNvSpPr>
          <p:nvPr/>
        </p:nvSpPr>
        <p:spPr>
          <a:xfrm>
            <a:off x="4674161" y="3653465"/>
            <a:ext cx="1367763" cy="172125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nb-NO"/>
            </a:defPPr>
            <a:lvl1pPr marL="0" algn="ctr" defTabSz="914400" rtl="0" eaLnBrk="1" latinLnBrk="0" hangingPunct="1">
              <a:defRPr sz="900" b="0" kern="1200" spc="8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1C1BDA6-6FC7-4031-B0EE-715EEFBF688C}" type="datetime1">
              <a:rPr lang="nb-NO" smtClean="0"/>
              <a:pPr/>
              <a:t>01.11.2018</a:t>
            </a:fld>
            <a:endParaRPr lang="nb-NO"/>
          </a:p>
        </p:txBody>
      </p:sp>
      <p:grpSp>
        <p:nvGrpSpPr>
          <p:cNvPr id="7" name="Gruppe 6"/>
          <p:cNvGrpSpPr/>
          <p:nvPr/>
        </p:nvGrpSpPr>
        <p:grpSpPr>
          <a:xfrm>
            <a:off x="1176053" y="2051730"/>
            <a:ext cx="1153989" cy="868971"/>
            <a:chOff x="643337" y="1707714"/>
            <a:chExt cx="1447719" cy="980546"/>
          </a:xfrm>
        </p:grpSpPr>
        <p:sp>
          <p:nvSpPr>
            <p:cNvPr id="8" name="Rektangel 7"/>
            <p:cNvSpPr/>
            <p:nvPr/>
          </p:nvSpPr>
          <p:spPr>
            <a:xfrm>
              <a:off x="643398" y="1707714"/>
              <a:ext cx="1447658" cy="266700"/>
            </a:xfrm>
            <a:prstGeom prst="rect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nb-NO" sz="1100" dirty="0">
                  <a:ea typeface="Times New Roman" panose="02020603050405020304" pitchFamily="18" charset="0"/>
                </a:rPr>
                <a:t>Vegsystem</a:t>
              </a:r>
              <a:endParaRPr lang="nb-NO" sz="1100" dirty="0"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9" name="Rektangel 8"/>
            <p:cNvSpPr/>
            <p:nvPr/>
          </p:nvSpPr>
          <p:spPr>
            <a:xfrm>
              <a:off x="643337" y="1974356"/>
              <a:ext cx="1447658" cy="71390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nb-NO" sz="1100" dirty="0">
                  <a:ea typeface="Lucida Sans Unicode" panose="020B0602030504020204" pitchFamily="34" charset="0"/>
                  <a:cs typeface="Lucida Sans Unicode" panose="020B0602030504020204" pitchFamily="34" charset="0"/>
                </a:rPr>
                <a:t>Vegkategori</a:t>
              </a:r>
              <a:endParaRPr lang="nb-NO" sz="1100" dirty="0">
                <a:ea typeface="Lucida Sans Unicode" panose="020B0602030504020204" pitchFamily="34" charset="0"/>
                <a:cs typeface="Times New Roman" panose="02020603050405020304" pitchFamily="18" charset="0"/>
              </a:endParaRPr>
            </a:p>
            <a:p>
              <a:r>
                <a:rPr lang="nb-NO" sz="1100" dirty="0">
                  <a:ea typeface="Lucida Sans Unicode" panose="020B0602030504020204" pitchFamily="34" charset="0"/>
                  <a:cs typeface="Lucida Sans Unicode" panose="020B0602030504020204" pitchFamily="34" charset="0"/>
                </a:rPr>
                <a:t>Fase</a:t>
              </a:r>
              <a:endParaRPr lang="nb-NO" sz="1100" dirty="0">
                <a:ea typeface="Lucida Sans Unicode" panose="020B0602030504020204" pitchFamily="34" charset="0"/>
                <a:cs typeface="Times New Roman" panose="02020603050405020304" pitchFamily="18" charset="0"/>
              </a:endParaRPr>
            </a:p>
            <a:p>
              <a:r>
                <a:rPr lang="nb-NO" sz="1100" dirty="0" err="1">
                  <a:ea typeface="Lucida Sans Unicode" panose="020B0602030504020204" pitchFamily="34" charset="0"/>
                  <a:cs typeface="Lucida Sans Unicode" panose="020B0602030504020204" pitchFamily="34" charset="0"/>
                </a:rPr>
                <a:t>Vegnummer</a:t>
              </a:r>
              <a:endParaRPr lang="nb-NO" sz="1100" dirty="0">
                <a:ea typeface="Lucida Sans Unicode" panose="020B0602030504020204" pitchFamily="34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0" name="Gruppe 9"/>
          <p:cNvGrpSpPr/>
          <p:nvPr/>
        </p:nvGrpSpPr>
        <p:grpSpPr>
          <a:xfrm>
            <a:off x="2555775" y="2043230"/>
            <a:ext cx="1635421" cy="1705043"/>
            <a:chOff x="643398" y="3636393"/>
            <a:chExt cx="1648220" cy="1498184"/>
          </a:xfrm>
        </p:grpSpPr>
        <p:sp>
          <p:nvSpPr>
            <p:cNvPr id="11" name="Rektangel 10"/>
            <p:cNvSpPr/>
            <p:nvPr/>
          </p:nvSpPr>
          <p:spPr>
            <a:xfrm>
              <a:off x="643401" y="3636393"/>
              <a:ext cx="1648217" cy="26606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1000"/>
                </a:spcAft>
              </a:pPr>
              <a:r>
                <a:rPr lang="nb-NO" sz="1100" dirty="0">
                  <a:ea typeface="Lucida Sans Unicode" panose="020B0602030504020204" pitchFamily="34" charset="0"/>
                </a:rPr>
                <a:t>Strekning</a:t>
              </a:r>
              <a:endParaRPr lang="nb-NO" sz="1000" dirty="0"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12" name="Rektangel 11"/>
            <p:cNvSpPr/>
            <p:nvPr/>
          </p:nvSpPr>
          <p:spPr>
            <a:xfrm>
              <a:off x="643398" y="3903043"/>
              <a:ext cx="1648220" cy="123153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nb-NO" sz="1100" dirty="0">
                  <a:ea typeface="Lucida Sans Unicode" panose="020B0602030504020204" pitchFamily="34" charset="0"/>
                </a:rPr>
                <a:t>Strekning</a:t>
              </a:r>
              <a:endParaRPr lang="nb-NO" sz="1100" dirty="0"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  <a:p>
              <a:r>
                <a:rPr lang="nb-NO" sz="1100" dirty="0">
                  <a:ea typeface="Lucida Sans Unicode" panose="020B0602030504020204" pitchFamily="34" charset="0"/>
                </a:rPr>
                <a:t>Delstrekning</a:t>
              </a:r>
              <a:endParaRPr lang="nb-NO" sz="1100" dirty="0"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  <a:p>
              <a:r>
                <a:rPr lang="nb-NO" sz="1100" dirty="0">
                  <a:ea typeface="Lucida Sans Unicode" panose="020B0602030504020204" pitchFamily="34" charset="0"/>
                </a:rPr>
                <a:t>Arm (J/N)</a:t>
              </a:r>
              <a:endParaRPr lang="nb-NO" sz="1100" dirty="0"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  <a:p>
              <a:r>
                <a:rPr lang="nb-NO" sz="1100" dirty="0">
                  <a:ea typeface="Lucida Sans Unicode" panose="020B0602030504020204" pitchFamily="34" charset="0"/>
                </a:rPr>
                <a:t>Adskilte løp (J/N)</a:t>
              </a:r>
            </a:p>
            <a:p>
              <a:r>
                <a:rPr lang="nb-NO" sz="1100" dirty="0">
                  <a:ea typeface="Lucida Sans Unicode" panose="020B0602030504020204" pitchFamily="34" charset="0"/>
                </a:rPr>
                <a:t>Adskilte løp nummer</a:t>
              </a:r>
            </a:p>
            <a:p>
              <a:r>
                <a:rPr lang="nb-NO" sz="1100" dirty="0">
                  <a:solidFill>
                    <a:schemeClr val="tx1"/>
                  </a:solidFill>
                  <a:ea typeface="Times New Roman" panose="02020603050405020304" pitchFamily="18" charset="0"/>
                </a:rPr>
                <a:t>Trafikantgruppe</a:t>
              </a:r>
            </a:p>
            <a:p>
              <a:r>
                <a:rPr lang="nb-NO" sz="1100" dirty="0">
                  <a:ea typeface="Lucida Sans Unicode" panose="020B0602030504020204" pitchFamily="34" charset="0"/>
                </a:rPr>
                <a:t>Sekvens</a:t>
              </a:r>
            </a:p>
            <a:p>
              <a:endParaRPr lang="nb-NO" sz="1200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</p:grpSp>
      <p:grpSp>
        <p:nvGrpSpPr>
          <p:cNvPr id="13" name="Gruppe 12"/>
          <p:cNvGrpSpPr/>
          <p:nvPr/>
        </p:nvGrpSpPr>
        <p:grpSpPr>
          <a:xfrm>
            <a:off x="4425147" y="2041599"/>
            <a:ext cx="1539817" cy="1456864"/>
            <a:chOff x="2679765" y="3636394"/>
            <a:chExt cx="1619546" cy="1688977"/>
          </a:xfrm>
        </p:grpSpPr>
        <p:sp>
          <p:nvSpPr>
            <p:cNvPr id="14" name="Rektangel 13"/>
            <p:cNvSpPr/>
            <p:nvPr/>
          </p:nvSpPr>
          <p:spPr>
            <a:xfrm>
              <a:off x="2679785" y="3636394"/>
              <a:ext cx="1447165" cy="26543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1000"/>
                </a:spcAft>
              </a:pPr>
              <a:r>
                <a:rPr lang="nb-NO" sz="1100" dirty="0">
                  <a:ea typeface="Lucida Sans Unicode" panose="020B0602030504020204" pitchFamily="34" charset="0"/>
                </a:rPr>
                <a:t>Kryssystem</a:t>
              </a:r>
              <a:endParaRPr lang="nb-NO" sz="1000" dirty="0"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15" name="Rektangel 14"/>
            <p:cNvSpPr/>
            <p:nvPr/>
          </p:nvSpPr>
          <p:spPr>
            <a:xfrm>
              <a:off x="2679765" y="3903070"/>
              <a:ext cx="1447165" cy="2592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nb-NO" sz="1100" dirty="0">
                  <a:ea typeface="Lucida Sans Unicode" panose="020B0602030504020204" pitchFamily="34" charset="0"/>
                </a:rPr>
                <a:t>ID</a:t>
              </a:r>
              <a:endParaRPr lang="nb-NO" sz="1000" dirty="0"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16" name="Rektangel 15"/>
            <p:cNvSpPr/>
            <p:nvPr/>
          </p:nvSpPr>
          <p:spPr>
            <a:xfrm>
              <a:off x="2852146" y="4523159"/>
              <a:ext cx="1447165" cy="26479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1000"/>
                </a:spcAft>
              </a:pPr>
              <a:r>
                <a:rPr lang="nb-NO" sz="1100" dirty="0">
                  <a:ea typeface="Lucida Sans Unicode" panose="020B0602030504020204" pitchFamily="34" charset="0"/>
                </a:rPr>
                <a:t>Kryssdel</a:t>
              </a:r>
              <a:endParaRPr lang="nb-NO" sz="1100" dirty="0"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17" name="Rektangel 16"/>
            <p:cNvSpPr/>
            <p:nvPr/>
          </p:nvSpPr>
          <p:spPr>
            <a:xfrm>
              <a:off x="2852146" y="4790454"/>
              <a:ext cx="1447165" cy="5349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nb-NO" sz="1100" dirty="0">
                  <a:ea typeface="Lucida Sans Unicode" panose="020B0602030504020204" pitchFamily="34" charset="0"/>
                </a:rPr>
                <a:t>Del</a:t>
              </a:r>
            </a:p>
            <a:p>
              <a:r>
                <a:rPr lang="nb-NO" sz="1100" dirty="0">
                  <a:ea typeface="Times New Roman" panose="02020603050405020304" pitchFamily="18" charset="0"/>
                </a:rPr>
                <a:t>Trafikantgruppe</a:t>
              </a:r>
            </a:p>
          </p:txBody>
        </p:sp>
        <p:cxnSp>
          <p:nvCxnSpPr>
            <p:cNvPr id="18" name="Vinkel 17"/>
            <p:cNvCxnSpPr>
              <a:stCxn id="15" idx="2"/>
              <a:endCxn id="16" idx="0"/>
            </p:cNvCxnSpPr>
            <p:nvPr/>
          </p:nvCxnSpPr>
          <p:spPr>
            <a:xfrm rot="16200000" flipH="1">
              <a:off x="3309102" y="4256532"/>
              <a:ext cx="360872" cy="172381"/>
            </a:xfrm>
            <a:prstGeom prst="bentConnector3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9" name="Gruppe 18"/>
          <p:cNvGrpSpPr/>
          <p:nvPr/>
        </p:nvGrpSpPr>
        <p:grpSpPr>
          <a:xfrm>
            <a:off x="5965030" y="2041600"/>
            <a:ext cx="1631306" cy="1456864"/>
            <a:chOff x="4546611" y="3636394"/>
            <a:chExt cx="1613350" cy="1688977"/>
          </a:xfrm>
        </p:grpSpPr>
        <p:sp>
          <p:nvSpPr>
            <p:cNvPr id="20" name="Rektangel 19"/>
            <p:cNvSpPr/>
            <p:nvPr/>
          </p:nvSpPr>
          <p:spPr>
            <a:xfrm>
              <a:off x="4546685" y="3636394"/>
              <a:ext cx="1447165" cy="26479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1000"/>
                </a:spcAft>
              </a:pPr>
              <a:r>
                <a:rPr lang="nb-NO" sz="1100" dirty="0">
                  <a:ea typeface="Lucida Sans Unicode" panose="020B0602030504020204" pitchFamily="34" charset="0"/>
                </a:rPr>
                <a:t>Sideanlegg</a:t>
              </a:r>
              <a:endParaRPr lang="nb-NO" sz="1100" dirty="0"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21" name="Rektangel 20"/>
            <p:cNvSpPr/>
            <p:nvPr/>
          </p:nvSpPr>
          <p:spPr>
            <a:xfrm>
              <a:off x="4546611" y="3903095"/>
              <a:ext cx="1447165" cy="25919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nb-NO" sz="1100" dirty="0">
                  <a:ea typeface="Lucida Sans Unicode" panose="020B0602030504020204" pitchFamily="34" charset="0"/>
                </a:rPr>
                <a:t>ID</a:t>
              </a:r>
              <a:endParaRPr lang="nb-NO" sz="1200" dirty="0"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  <a:p>
              <a:endParaRPr lang="nb-NO" sz="1200" dirty="0"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  <a:p>
              <a:r>
                <a:rPr lang="nb-NO" sz="800" dirty="0">
                  <a:ea typeface="Times New Roman" panose="02020603050405020304" pitchFamily="18" charset="0"/>
                </a:rPr>
                <a:t> </a:t>
              </a:r>
              <a:endParaRPr lang="nb-NO" sz="1200" dirty="0"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22" name="Rektangel 21"/>
            <p:cNvSpPr/>
            <p:nvPr/>
          </p:nvSpPr>
          <p:spPr>
            <a:xfrm>
              <a:off x="4712796" y="4523794"/>
              <a:ext cx="1447165" cy="26416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1000"/>
                </a:spcAft>
              </a:pPr>
              <a:r>
                <a:rPr lang="nb-NO" sz="1050" dirty="0">
                  <a:ea typeface="Lucida Sans Unicode" panose="020B0602030504020204" pitchFamily="34" charset="0"/>
                </a:rPr>
                <a:t>Sideanleggsdel</a:t>
              </a:r>
              <a:endParaRPr lang="nb-NO" sz="1200" dirty="0"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23" name="Rektangel 22"/>
            <p:cNvSpPr/>
            <p:nvPr/>
          </p:nvSpPr>
          <p:spPr>
            <a:xfrm>
              <a:off x="4712795" y="4787954"/>
              <a:ext cx="1447165" cy="5374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nb-NO" sz="1100" dirty="0">
                  <a:ea typeface="Lucida Sans Unicode" panose="020B0602030504020204" pitchFamily="34" charset="0"/>
                </a:rPr>
                <a:t>Del</a:t>
              </a:r>
            </a:p>
            <a:p>
              <a:r>
                <a:rPr lang="nb-NO" sz="1100" dirty="0">
                  <a:ea typeface="Times New Roman" panose="02020603050405020304" pitchFamily="18" charset="0"/>
                </a:rPr>
                <a:t>Trafikantgruppe</a:t>
              </a:r>
            </a:p>
          </p:txBody>
        </p:sp>
        <p:cxnSp>
          <p:nvCxnSpPr>
            <p:cNvPr id="24" name="Vinkel 23"/>
            <p:cNvCxnSpPr>
              <a:stCxn id="21" idx="2"/>
              <a:endCxn id="22" idx="0"/>
            </p:cNvCxnSpPr>
            <p:nvPr/>
          </p:nvCxnSpPr>
          <p:spPr>
            <a:xfrm rot="16200000" flipH="1">
              <a:off x="5172533" y="4259947"/>
              <a:ext cx="361507" cy="166185"/>
            </a:xfrm>
            <a:prstGeom prst="bentConnector3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5" name="Tekstboks 29"/>
          <p:cNvSpPr txBox="1"/>
          <p:nvPr/>
        </p:nvSpPr>
        <p:spPr>
          <a:xfrm>
            <a:off x="2521067" y="3772548"/>
            <a:ext cx="1546877" cy="520547"/>
          </a:xfrm>
          <a:prstGeom prst="rect">
            <a:avLst/>
          </a:prstGeom>
          <a:solidFill>
            <a:schemeClr val="lt1"/>
          </a:solidFill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nb-NO" sz="800" dirty="0" smtClean="0">
                <a:ea typeface="Times New Roman" panose="02020603050405020304" pitchFamily="18" charset="0"/>
              </a:rPr>
              <a:t>Hovedløp kjøreveg og </a:t>
            </a:r>
            <a:r>
              <a:rPr lang="nb-NO" sz="800" dirty="0" err="1" smtClean="0">
                <a:ea typeface="Times New Roman" panose="02020603050405020304" pitchFamily="18" charset="0"/>
              </a:rPr>
              <a:t>gs</a:t>
            </a:r>
            <a:r>
              <a:rPr lang="nb-NO" sz="800" dirty="0" smtClean="0">
                <a:ea typeface="Times New Roman" panose="02020603050405020304" pitchFamily="18" charset="0"/>
              </a:rPr>
              <a:t>-veg</a:t>
            </a:r>
            <a:endParaRPr lang="nb-NO" sz="11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nb-NO" sz="800" dirty="0">
                <a:ea typeface="Times New Roman" panose="02020603050405020304" pitchFamily="18" charset="0"/>
              </a:rPr>
              <a:t>Armer</a:t>
            </a:r>
            <a:endParaRPr lang="nb-NO" sz="11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nb-NO" sz="800" dirty="0">
                <a:ea typeface="Times New Roman" panose="02020603050405020304" pitchFamily="18" charset="0"/>
              </a:rPr>
              <a:t>Envegmed/mot</a:t>
            </a:r>
            <a:endParaRPr lang="nb-NO" sz="11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26" name="Tekstboks 29"/>
          <p:cNvSpPr txBox="1"/>
          <p:nvPr/>
        </p:nvSpPr>
        <p:spPr>
          <a:xfrm>
            <a:off x="4503314" y="3547124"/>
            <a:ext cx="945209" cy="376052"/>
          </a:xfrm>
          <a:prstGeom prst="rect">
            <a:avLst/>
          </a:prstGeom>
          <a:solidFill>
            <a:schemeClr val="lt1"/>
          </a:solidFill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nb-NO" sz="800" dirty="0">
                <a:ea typeface="Times New Roman" panose="02020603050405020304" pitchFamily="18" charset="0"/>
              </a:rPr>
              <a:t>Planskilte kryss</a:t>
            </a:r>
            <a:endParaRPr lang="nb-NO" sz="1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nb-NO" sz="800" dirty="0">
                <a:ea typeface="Times New Roman" panose="02020603050405020304" pitchFamily="18" charset="0"/>
              </a:rPr>
              <a:t>Rundkjøringer</a:t>
            </a:r>
            <a:endParaRPr lang="nb-NO" sz="1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27" name="Tekstboks 29"/>
          <p:cNvSpPr txBox="1"/>
          <p:nvPr/>
        </p:nvSpPr>
        <p:spPr>
          <a:xfrm>
            <a:off x="6017698" y="3532168"/>
            <a:ext cx="821119" cy="584645"/>
          </a:xfrm>
          <a:prstGeom prst="rect">
            <a:avLst/>
          </a:prstGeom>
          <a:solidFill>
            <a:schemeClr val="lt1"/>
          </a:solidFill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nb-NO" sz="800" dirty="0">
                <a:ea typeface="Times New Roman" panose="02020603050405020304" pitchFamily="18" charset="0"/>
              </a:rPr>
              <a:t>Plasser</a:t>
            </a:r>
            <a:endParaRPr lang="nb-NO" sz="1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nb-NO" sz="800" dirty="0">
                <a:ea typeface="Times New Roman" panose="02020603050405020304" pitchFamily="18" charset="0"/>
              </a:rPr>
              <a:t>Lommer</a:t>
            </a:r>
          </a:p>
          <a:p>
            <a:r>
              <a:rPr lang="nb-NO" sz="800" dirty="0" err="1">
                <a:ea typeface="Times New Roman" panose="02020603050405020304" pitchFamily="18" charset="0"/>
              </a:rPr>
              <a:t>Beredskapsveg</a:t>
            </a:r>
            <a:endParaRPr lang="nb-NO" sz="800" dirty="0">
              <a:ea typeface="Times New Roman" panose="02020603050405020304" pitchFamily="18" charset="0"/>
            </a:endParaRPr>
          </a:p>
          <a:p>
            <a:r>
              <a:rPr lang="nb-NO" sz="800" dirty="0" err="1">
                <a:ea typeface="Times New Roman" panose="02020603050405020304" pitchFamily="18" charset="0"/>
              </a:rPr>
              <a:t>Serviceveg</a:t>
            </a:r>
            <a:endParaRPr lang="nb-NO" sz="800" dirty="0">
              <a:ea typeface="Times New Roman" panose="02020603050405020304" pitchFamily="18" charset="0"/>
            </a:endParaRPr>
          </a:p>
        </p:txBody>
      </p:sp>
      <p:sp>
        <p:nvSpPr>
          <p:cNvPr id="29" name="Plassholder for innhold 2"/>
          <p:cNvSpPr>
            <a:spLocks noGrp="1"/>
          </p:cNvSpPr>
          <p:nvPr>
            <p:ph idx="1"/>
          </p:nvPr>
        </p:nvSpPr>
        <p:spPr>
          <a:xfrm>
            <a:off x="755167" y="4656706"/>
            <a:ext cx="7417233" cy="1336427"/>
          </a:xfrm>
        </p:spPr>
        <p:txBody>
          <a:bodyPr>
            <a:normAutofit fontScale="85000" lnSpcReduction="10000"/>
          </a:bodyPr>
          <a:lstStyle/>
          <a:p>
            <a:r>
              <a:rPr lang="nb-NO" dirty="0" smtClean="0"/>
              <a:t>De nye objekttypene vil bare bli brukt der det er nødvendig, og vil derfor ikke være heldekkende for vegnettet i NVDB.</a:t>
            </a:r>
          </a:p>
          <a:p>
            <a:r>
              <a:rPr lang="nb-NO" dirty="0" smtClean="0"/>
              <a:t>Brukere trenger ikke å ha et aktivt forhold til alle objekttypene, men får en sammenstilling gjennom </a:t>
            </a:r>
            <a:r>
              <a:rPr lang="nb-NO" dirty="0" err="1" smtClean="0"/>
              <a:t>API’et</a:t>
            </a:r>
            <a:r>
              <a:rPr lang="nb-NO" dirty="0" smtClean="0"/>
              <a:t>.</a:t>
            </a:r>
          </a:p>
          <a:p>
            <a:r>
              <a:rPr lang="nb-NO" dirty="0" smtClean="0"/>
              <a:t>Krever også gode løsninger for brukeren i verktøyet som skal redigere vegnettet.</a:t>
            </a:r>
            <a:endParaRPr lang="nb-NO" dirty="0"/>
          </a:p>
        </p:txBody>
      </p:sp>
      <p:sp>
        <p:nvSpPr>
          <p:cNvPr id="28" name="Plassholder for dato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nb-NO" dirty="0" smtClean="0"/>
              <a:t>26.06.2018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940616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b-NO" dirty="0" smtClean="0"/>
              <a:t>Vegsystem – en objekttype</a:t>
            </a:r>
            <a:r>
              <a:rPr lang="nb-NO" dirty="0"/>
              <a:t/>
            </a:r>
            <a:br>
              <a:rPr lang="nb-NO" dirty="0"/>
            </a:br>
            <a:endParaRPr lang="nb-NO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nb-NO" dirty="0"/>
              <a:t>Ny </a:t>
            </a:r>
            <a:r>
              <a:rPr lang="nb-NO" dirty="0" err="1" smtClean="0"/>
              <a:t>vegreferansemodell</a:t>
            </a:r>
            <a:endParaRPr lang="nb-NO" dirty="0"/>
          </a:p>
        </p:txBody>
      </p:sp>
      <p:grpSp>
        <p:nvGrpSpPr>
          <p:cNvPr id="6" name="Gruppe 5"/>
          <p:cNvGrpSpPr/>
          <p:nvPr/>
        </p:nvGrpSpPr>
        <p:grpSpPr>
          <a:xfrm>
            <a:off x="3306261" y="1700808"/>
            <a:ext cx="5010155" cy="4062822"/>
            <a:chOff x="2154133" y="878346"/>
            <a:chExt cx="6512743" cy="5415595"/>
          </a:xfrm>
        </p:grpSpPr>
        <p:sp>
          <p:nvSpPr>
            <p:cNvPr id="7" name="Frihåndsform 6"/>
            <p:cNvSpPr/>
            <p:nvPr/>
          </p:nvSpPr>
          <p:spPr>
            <a:xfrm>
              <a:off x="2269463" y="1061645"/>
              <a:ext cx="1944130" cy="807308"/>
            </a:xfrm>
            <a:custGeom>
              <a:avLst/>
              <a:gdLst>
                <a:gd name="connsiteX0" fmla="*/ 1944130 w 1944130"/>
                <a:gd name="connsiteY0" fmla="*/ 807308 h 807308"/>
                <a:gd name="connsiteX1" fmla="*/ 1705232 w 1944130"/>
                <a:gd name="connsiteY1" fmla="*/ 757881 h 807308"/>
                <a:gd name="connsiteX2" fmla="*/ 1145059 w 1944130"/>
                <a:gd name="connsiteY2" fmla="*/ 584887 h 807308"/>
                <a:gd name="connsiteX3" fmla="*/ 1013254 w 1944130"/>
                <a:gd name="connsiteY3" fmla="*/ 527222 h 807308"/>
                <a:gd name="connsiteX4" fmla="*/ 815546 w 1944130"/>
                <a:gd name="connsiteY4" fmla="*/ 428368 h 807308"/>
                <a:gd name="connsiteX5" fmla="*/ 675503 w 1944130"/>
                <a:gd name="connsiteY5" fmla="*/ 329514 h 807308"/>
                <a:gd name="connsiteX6" fmla="*/ 576649 w 1944130"/>
                <a:gd name="connsiteY6" fmla="*/ 255373 h 807308"/>
                <a:gd name="connsiteX7" fmla="*/ 387178 w 1944130"/>
                <a:gd name="connsiteY7" fmla="*/ 115330 h 807308"/>
                <a:gd name="connsiteX8" fmla="*/ 345989 w 1944130"/>
                <a:gd name="connsiteY8" fmla="*/ 74141 h 807308"/>
                <a:gd name="connsiteX9" fmla="*/ 280087 w 1944130"/>
                <a:gd name="connsiteY9" fmla="*/ 32952 h 807308"/>
                <a:gd name="connsiteX10" fmla="*/ 0 w 1944130"/>
                <a:gd name="connsiteY10" fmla="*/ 0 h 807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44130" h="807308">
                  <a:moveTo>
                    <a:pt x="1944130" y="807308"/>
                  </a:moveTo>
                  <a:cubicBezTo>
                    <a:pt x="1891270" y="801129"/>
                    <a:pt x="1838410" y="794951"/>
                    <a:pt x="1705232" y="757881"/>
                  </a:cubicBezTo>
                  <a:cubicBezTo>
                    <a:pt x="1572054" y="720811"/>
                    <a:pt x="1260389" y="623330"/>
                    <a:pt x="1145059" y="584887"/>
                  </a:cubicBezTo>
                  <a:cubicBezTo>
                    <a:pt x="1029729" y="546444"/>
                    <a:pt x="1068173" y="553308"/>
                    <a:pt x="1013254" y="527222"/>
                  </a:cubicBezTo>
                  <a:cubicBezTo>
                    <a:pt x="958335" y="501136"/>
                    <a:pt x="871838" y="461319"/>
                    <a:pt x="815546" y="428368"/>
                  </a:cubicBezTo>
                  <a:cubicBezTo>
                    <a:pt x="759254" y="395417"/>
                    <a:pt x="715319" y="358346"/>
                    <a:pt x="675503" y="329514"/>
                  </a:cubicBezTo>
                  <a:cubicBezTo>
                    <a:pt x="635687" y="300682"/>
                    <a:pt x="576649" y="255373"/>
                    <a:pt x="576649" y="255373"/>
                  </a:cubicBezTo>
                  <a:cubicBezTo>
                    <a:pt x="528595" y="219676"/>
                    <a:pt x="425621" y="145535"/>
                    <a:pt x="387178" y="115330"/>
                  </a:cubicBezTo>
                  <a:cubicBezTo>
                    <a:pt x="348735" y="85125"/>
                    <a:pt x="363837" y="87871"/>
                    <a:pt x="345989" y="74141"/>
                  </a:cubicBezTo>
                  <a:cubicBezTo>
                    <a:pt x="328141" y="60411"/>
                    <a:pt x="337752" y="45309"/>
                    <a:pt x="280087" y="32952"/>
                  </a:cubicBezTo>
                  <a:cubicBezTo>
                    <a:pt x="222422" y="20595"/>
                    <a:pt x="111211" y="10297"/>
                    <a:pt x="0" y="0"/>
                  </a:cubicBezTo>
                </a:path>
              </a:pathLst>
            </a:custGeom>
            <a:noFill/>
            <a:ln w="38100">
              <a:solidFill>
                <a:srgbClr val="E1E60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8" name="Frihåndsform 7"/>
            <p:cNvSpPr/>
            <p:nvPr/>
          </p:nvSpPr>
          <p:spPr>
            <a:xfrm>
              <a:off x="5940152" y="2420888"/>
              <a:ext cx="2726724" cy="1631091"/>
            </a:xfrm>
            <a:custGeom>
              <a:avLst/>
              <a:gdLst>
                <a:gd name="connsiteX0" fmla="*/ 0 w 2726724"/>
                <a:gd name="connsiteY0" fmla="*/ 1589902 h 1631091"/>
                <a:gd name="connsiteX1" fmla="*/ 172994 w 2726724"/>
                <a:gd name="connsiteY1" fmla="*/ 1631091 h 1631091"/>
                <a:gd name="connsiteX2" fmla="*/ 593124 w 2726724"/>
                <a:gd name="connsiteY2" fmla="*/ 1589902 h 1631091"/>
                <a:gd name="connsiteX3" fmla="*/ 873210 w 2726724"/>
                <a:gd name="connsiteY3" fmla="*/ 1433383 h 1631091"/>
                <a:gd name="connsiteX4" fmla="*/ 1293340 w 2726724"/>
                <a:gd name="connsiteY4" fmla="*/ 1013254 h 1631091"/>
                <a:gd name="connsiteX5" fmla="*/ 1507524 w 2726724"/>
                <a:gd name="connsiteY5" fmla="*/ 790832 h 1631091"/>
                <a:gd name="connsiteX6" fmla="*/ 1919416 w 2726724"/>
                <a:gd name="connsiteY6" fmla="*/ 584886 h 1631091"/>
                <a:gd name="connsiteX7" fmla="*/ 2405448 w 2726724"/>
                <a:gd name="connsiteY7" fmla="*/ 304800 h 1631091"/>
                <a:gd name="connsiteX8" fmla="*/ 2627870 w 2726724"/>
                <a:gd name="connsiteY8" fmla="*/ 148281 h 1631091"/>
                <a:gd name="connsiteX9" fmla="*/ 2726724 w 2726724"/>
                <a:gd name="connsiteY9" fmla="*/ 0 h 1631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26724" h="1631091">
                  <a:moveTo>
                    <a:pt x="0" y="1589902"/>
                  </a:moveTo>
                  <a:cubicBezTo>
                    <a:pt x="37070" y="1610496"/>
                    <a:pt x="74140" y="1631091"/>
                    <a:pt x="172994" y="1631091"/>
                  </a:cubicBezTo>
                  <a:cubicBezTo>
                    <a:pt x="271848" y="1631091"/>
                    <a:pt x="476421" y="1622853"/>
                    <a:pt x="593124" y="1589902"/>
                  </a:cubicBezTo>
                  <a:cubicBezTo>
                    <a:pt x="709827" y="1556951"/>
                    <a:pt x="756507" y="1529491"/>
                    <a:pt x="873210" y="1433383"/>
                  </a:cubicBezTo>
                  <a:cubicBezTo>
                    <a:pt x="989913" y="1337275"/>
                    <a:pt x="1187621" y="1120346"/>
                    <a:pt x="1293340" y="1013254"/>
                  </a:cubicBezTo>
                  <a:cubicBezTo>
                    <a:pt x="1399059" y="906162"/>
                    <a:pt x="1403178" y="862227"/>
                    <a:pt x="1507524" y="790832"/>
                  </a:cubicBezTo>
                  <a:cubicBezTo>
                    <a:pt x="1611870" y="719437"/>
                    <a:pt x="1769762" y="665891"/>
                    <a:pt x="1919416" y="584886"/>
                  </a:cubicBezTo>
                  <a:cubicBezTo>
                    <a:pt x="2069070" y="503881"/>
                    <a:pt x="2287372" y="377567"/>
                    <a:pt x="2405448" y="304800"/>
                  </a:cubicBezTo>
                  <a:cubicBezTo>
                    <a:pt x="2523524" y="232033"/>
                    <a:pt x="2574324" y="199081"/>
                    <a:pt x="2627870" y="148281"/>
                  </a:cubicBezTo>
                  <a:cubicBezTo>
                    <a:pt x="2681416" y="97481"/>
                    <a:pt x="2704070" y="48740"/>
                    <a:pt x="2726724" y="0"/>
                  </a:cubicBezTo>
                </a:path>
              </a:pathLst>
            </a:custGeom>
            <a:noFill/>
            <a:ln w="635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cxnSp>
          <p:nvCxnSpPr>
            <p:cNvPr id="9" name="Rett linje 8"/>
            <p:cNvCxnSpPr/>
            <p:nvPr/>
          </p:nvCxnSpPr>
          <p:spPr>
            <a:xfrm>
              <a:off x="3268721" y="2132676"/>
              <a:ext cx="782078" cy="2344219"/>
            </a:xfrm>
            <a:prstGeom prst="line">
              <a:avLst/>
            </a:prstGeom>
            <a:ln w="63500">
              <a:solidFill>
                <a:srgbClr val="7AF1F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Rett linje 9"/>
            <p:cNvCxnSpPr/>
            <p:nvPr/>
          </p:nvCxnSpPr>
          <p:spPr>
            <a:xfrm>
              <a:off x="2420975" y="3640497"/>
              <a:ext cx="2808312" cy="1418456"/>
            </a:xfrm>
            <a:prstGeom prst="line">
              <a:avLst/>
            </a:prstGeom>
            <a:ln w="635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Rett linje 10"/>
            <p:cNvCxnSpPr/>
            <p:nvPr/>
          </p:nvCxnSpPr>
          <p:spPr>
            <a:xfrm flipV="1">
              <a:off x="5210371" y="1037357"/>
              <a:ext cx="2425" cy="5256584"/>
            </a:xfrm>
            <a:prstGeom prst="line">
              <a:avLst/>
            </a:prstGeom>
            <a:ln w="635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Rett linje 11"/>
            <p:cNvCxnSpPr/>
            <p:nvPr/>
          </p:nvCxnSpPr>
          <p:spPr>
            <a:xfrm flipV="1">
              <a:off x="5212796" y="3150434"/>
              <a:ext cx="1629683" cy="1487323"/>
            </a:xfrm>
            <a:prstGeom prst="line">
              <a:avLst/>
            </a:prstGeom>
            <a:ln w="635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Frihåndsform 12"/>
            <p:cNvSpPr/>
            <p:nvPr/>
          </p:nvSpPr>
          <p:spPr>
            <a:xfrm>
              <a:off x="5235085" y="1918380"/>
              <a:ext cx="191910" cy="1878227"/>
            </a:xfrm>
            <a:custGeom>
              <a:avLst/>
              <a:gdLst>
                <a:gd name="connsiteX0" fmla="*/ 0 w 191910"/>
                <a:gd name="connsiteY0" fmla="*/ 1878227 h 1878227"/>
                <a:gd name="connsiteX1" fmla="*/ 156519 w 191910"/>
                <a:gd name="connsiteY1" fmla="*/ 1779373 h 1878227"/>
                <a:gd name="connsiteX2" fmla="*/ 189470 w 191910"/>
                <a:gd name="connsiteY2" fmla="*/ 1433384 h 1878227"/>
                <a:gd name="connsiteX3" fmla="*/ 189470 w 191910"/>
                <a:gd name="connsiteY3" fmla="*/ 1194487 h 1878227"/>
                <a:gd name="connsiteX4" fmla="*/ 189470 w 191910"/>
                <a:gd name="connsiteY4" fmla="*/ 996779 h 1878227"/>
                <a:gd name="connsiteX5" fmla="*/ 189470 w 191910"/>
                <a:gd name="connsiteY5" fmla="*/ 749644 h 1878227"/>
                <a:gd name="connsiteX6" fmla="*/ 181232 w 191910"/>
                <a:gd name="connsiteY6" fmla="*/ 584887 h 1878227"/>
                <a:gd name="connsiteX7" fmla="*/ 181232 w 191910"/>
                <a:gd name="connsiteY7" fmla="*/ 214184 h 1878227"/>
                <a:gd name="connsiteX8" fmla="*/ 90616 w 191910"/>
                <a:gd name="connsiteY8" fmla="*/ 98854 h 1878227"/>
                <a:gd name="connsiteX9" fmla="*/ 24713 w 191910"/>
                <a:gd name="connsiteY9" fmla="*/ 24714 h 1878227"/>
                <a:gd name="connsiteX10" fmla="*/ 0 w 191910"/>
                <a:gd name="connsiteY10" fmla="*/ 0 h 1878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1910" h="1878227">
                  <a:moveTo>
                    <a:pt x="0" y="1878227"/>
                  </a:moveTo>
                  <a:cubicBezTo>
                    <a:pt x="62470" y="1865870"/>
                    <a:pt x="124941" y="1853513"/>
                    <a:pt x="156519" y="1779373"/>
                  </a:cubicBezTo>
                  <a:cubicBezTo>
                    <a:pt x="188097" y="1705233"/>
                    <a:pt x="183978" y="1530865"/>
                    <a:pt x="189470" y="1433384"/>
                  </a:cubicBezTo>
                  <a:cubicBezTo>
                    <a:pt x="194962" y="1335903"/>
                    <a:pt x="189470" y="1194487"/>
                    <a:pt x="189470" y="1194487"/>
                  </a:cubicBezTo>
                  <a:lnTo>
                    <a:pt x="189470" y="996779"/>
                  </a:lnTo>
                  <a:cubicBezTo>
                    <a:pt x="189470" y="922639"/>
                    <a:pt x="190843" y="818293"/>
                    <a:pt x="189470" y="749644"/>
                  </a:cubicBezTo>
                  <a:cubicBezTo>
                    <a:pt x="188097" y="680995"/>
                    <a:pt x="182605" y="674130"/>
                    <a:pt x="181232" y="584887"/>
                  </a:cubicBezTo>
                  <a:cubicBezTo>
                    <a:pt x="179859" y="495644"/>
                    <a:pt x="196335" y="295189"/>
                    <a:pt x="181232" y="214184"/>
                  </a:cubicBezTo>
                  <a:cubicBezTo>
                    <a:pt x="166129" y="133179"/>
                    <a:pt x="116702" y="130432"/>
                    <a:pt x="90616" y="98854"/>
                  </a:cubicBezTo>
                  <a:cubicBezTo>
                    <a:pt x="64530" y="67276"/>
                    <a:pt x="39816" y="41190"/>
                    <a:pt x="24713" y="24714"/>
                  </a:cubicBezTo>
                  <a:cubicBezTo>
                    <a:pt x="9610" y="8238"/>
                    <a:pt x="4805" y="4119"/>
                    <a:pt x="0" y="0"/>
                  </a:cubicBezTo>
                </a:path>
              </a:pathLst>
            </a:custGeom>
            <a:noFill/>
            <a:ln w="381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14" name="Frihåndsform 13"/>
            <p:cNvSpPr/>
            <p:nvPr/>
          </p:nvSpPr>
          <p:spPr>
            <a:xfrm>
              <a:off x="5432793" y="2149040"/>
              <a:ext cx="337751" cy="1112108"/>
            </a:xfrm>
            <a:custGeom>
              <a:avLst/>
              <a:gdLst>
                <a:gd name="connsiteX0" fmla="*/ 0 w 337751"/>
                <a:gd name="connsiteY0" fmla="*/ 1112108 h 1112108"/>
                <a:gd name="connsiteX1" fmla="*/ 181232 w 337751"/>
                <a:gd name="connsiteY1" fmla="*/ 897924 h 1112108"/>
                <a:gd name="connsiteX2" fmla="*/ 247135 w 337751"/>
                <a:gd name="connsiteY2" fmla="*/ 683740 h 1112108"/>
                <a:gd name="connsiteX3" fmla="*/ 280086 w 337751"/>
                <a:gd name="connsiteY3" fmla="*/ 469557 h 1112108"/>
                <a:gd name="connsiteX4" fmla="*/ 263611 w 337751"/>
                <a:gd name="connsiteY4" fmla="*/ 271848 h 1112108"/>
                <a:gd name="connsiteX5" fmla="*/ 337751 w 337751"/>
                <a:gd name="connsiteY5" fmla="*/ 0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7751" h="1112108">
                  <a:moveTo>
                    <a:pt x="0" y="1112108"/>
                  </a:moveTo>
                  <a:cubicBezTo>
                    <a:pt x="70021" y="1040713"/>
                    <a:pt x="140043" y="969319"/>
                    <a:pt x="181232" y="897924"/>
                  </a:cubicBezTo>
                  <a:cubicBezTo>
                    <a:pt x="222421" y="826529"/>
                    <a:pt x="230659" y="755134"/>
                    <a:pt x="247135" y="683740"/>
                  </a:cubicBezTo>
                  <a:cubicBezTo>
                    <a:pt x="263611" y="612346"/>
                    <a:pt x="277340" y="538206"/>
                    <a:pt x="280086" y="469557"/>
                  </a:cubicBezTo>
                  <a:cubicBezTo>
                    <a:pt x="282832" y="400908"/>
                    <a:pt x="254000" y="350107"/>
                    <a:pt x="263611" y="271848"/>
                  </a:cubicBezTo>
                  <a:cubicBezTo>
                    <a:pt x="273222" y="193589"/>
                    <a:pt x="305486" y="96794"/>
                    <a:pt x="337751" y="0"/>
                  </a:cubicBezTo>
                </a:path>
              </a:pathLst>
            </a:custGeom>
            <a:noFill/>
            <a:ln w="381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15" name="Frihåndsform 14"/>
            <p:cNvSpPr/>
            <p:nvPr/>
          </p:nvSpPr>
          <p:spPr>
            <a:xfrm>
              <a:off x="5688166" y="2289083"/>
              <a:ext cx="576648" cy="609600"/>
            </a:xfrm>
            <a:custGeom>
              <a:avLst/>
              <a:gdLst>
                <a:gd name="connsiteX0" fmla="*/ 0 w 576648"/>
                <a:gd name="connsiteY0" fmla="*/ 609600 h 609600"/>
                <a:gd name="connsiteX1" fmla="*/ 189470 w 576648"/>
                <a:gd name="connsiteY1" fmla="*/ 527222 h 609600"/>
                <a:gd name="connsiteX2" fmla="*/ 337751 w 576648"/>
                <a:gd name="connsiteY2" fmla="*/ 453081 h 609600"/>
                <a:gd name="connsiteX3" fmla="*/ 494270 w 576648"/>
                <a:gd name="connsiteY3" fmla="*/ 238897 h 609600"/>
                <a:gd name="connsiteX4" fmla="*/ 543697 w 576648"/>
                <a:gd name="connsiteY4" fmla="*/ 131805 h 609600"/>
                <a:gd name="connsiteX5" fmla="*/ 576648 w 576648"/>
                <a:gd name="connsiteY5" fmla="*/ 0 h 609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6648" h="609600">
                  <a:moveTo>
                    <a:pt x="0" y="609600"/>
                  </a:moveTo>
                  <a:cubicBezTo>
                    <a:pt x="67962" y="579394"/>
                    <a:pt x="133178" y="553308"/>
                    <a:pt x="189470" y="527222"/>
                  </a:cubicBezTo>
                  <a:cubicBezTo>
                    <a:pt x="245762" y="501135"/>
                    <a:pt x="286951" y="501135"/>
                    <a:pt x="337751" y="453081"/>
                  </a:cubicBezTo>
                  <a:cubicBezTo>
                    <a:pt x="388551" y="405027"/>
                    <a:pt x="459946" y="292443"/>
                    <a:pt x="494270" y="238897"/>
                  </a:cubicBezTo>
                  <a:cubicBezTo>
                    <a:pt x="528594" y="185351"/>
                    <a:pt x="529967" y="171621"/>
                    <a:pt x="543697" y="131805"/>
                  </a:cubicBezTo>
                  <a:cubicBezTo>
                    <a:pt x="557427" y="91989"/>
                    <a:pt x="567037" y="45994"/>
                    <a:pt x="576648" y="0"/>
                  </a:cubicBezTo>
                </a:path>
              </a:pathLst>
            </a:custGeom>
            <a:noFill/>
            <a:ln w="381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16" name="Frihåndsform 15"/>
            <p:cNvSpPr/>
            <p:nvPr/>
          </p:nvSpPr>
          <p:spPr>
            <a:xfrm>
              <a:off x="2434220" y="3236434"/>
              <a:ext cx="1960605" cy="1500489"/>
            </a:xfrm>
            <a:custGeom>
              <a:avLst/>
              <a:gdLst>
                <a:gd name="connsiteX0" fmla="*/ 1960605 w 1960605"/>
                <a:gd name="connsiteY0" fmla="*/ 1433384 h 1500489"/>
                <a:gd name="connsiteX1" fmla="*/ 1787611 w 1960605"/>
                <a:gd name="connsiteY1" fmla="*/ 1499287 h 1500489"/>
                <a:gd name="connsiteX2" fmla="*/ 1573427 w 1960605"/>
                <a:gd name="connsiteY2" fmla="*/ 1466336 h 1500489"/>
                <a:gd name="connsiteX3" fmla="*/ 1408670 w 1960605"/>
                <a:gd name="connsiteY3" fmla="*/ 1351006 h 1500489"/>
                <a:gd name="connsiteX4" fmla="*/ 1235675 w 1960605"/>
                <a:gd name="connsiteY4" fmla="*/ 1252152 h 1500489"/>
                <a:gd name="connsiteX5" fmla="*/ 955589 w 1960605"/>
                <a:gd name="connsiteY5" fmla="*/ 1128584 h 1500489"/>
                <a:gd name="connsiteX6" fmla="*/ 832021 w 1960605"/>
                <a:gd name="connsiteY6" fmla="*/ 1070919 h 1500489"/>
                <a:gd name="connsiteX7" fmla="*/ 749643 w 1960605"/>
                <a:gd name="connsiteY7" fmla="*/ 1021492 h 1500489"/>
                <a:gd name="connsiteX8" fmla="*/ 642551 w 1960605"/>
                <a:gd name="connsiteY8" fmla="*/ 906163 h 1500489"/>
                <a:gd name="connsiteX9" fmla="*/ 634313 w 1960605"/>
                <a:gd name="connsiteY9" fmla="*/ 626076 h 1500489"/>
                <a:gd name="connsiteX10" fmla="*/ 601362 w 1960605"/>
                <a:gd name="connsiteY10" fmla="*/ 428368 h 1500489"/>
                <a:gd name="connsiteX11" fmla="*/ 477794 w 1960605"/>
                <a:gd name="connsiteY11" fmla="*/ 263611 h 1500489"/>
                <a:gd name="connsiteX12" fmla="*/ 345989 w 1960605"/>
                <a:gd name="connsiteY12" fmla="*/ 156519 h 1500489"/>
                <a:gd name="connsiteX13" fmla="*/ 74140 w 1960605"/>
                <a:gd name="connsiteY13" fmla="*/ 32952 h 1500489"/>
                <a:gd name="connsiteX14" fmla="*/ 0 w 1960605"/>
                <a:gd name="connsiteY14" fmla="*/ 0 h 1500489"/>
                <a:gd name="connsiteX15" fmla="*/ 0 w 1960605"/>
                <a:gd name="connsiteY15" fmla="*/ 0 h 1500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60605" h="1500489">
                  <a:moveTo>
                    <a:pt x="1960605" y="1433384"/>
                  </a:moveTo>
                  <a:cubicBezTo>
                    <a:pt x="1906373" y="1463589"/>
                    <a:pt x="1852141" y="1493795"/>
                    <a:pt x="1787611" y="1499287"/>
                  </a:cubicBezTo>
                  <a:cubicBezTo>
                    <a:pt x="1723081" y="1504779"/>
                    <a:pt x="1636584" y="1491050"/>
                    <a:pt x="1573427" y="1466336"/>
                  </a:cubicBezTo>
                  <a:cubicBezTo>
                    <a:pt x="1510270" y="1441623"/>
                    <a:pt x="1464962" y="1386703"/>
                    <a:pt x="1408670" y="1351006"/>
                  </a:cubicBezTo>
                  <a:cubicBezTo>
                    <a:pt x="1352378" y="1315309"/>
                    <a:pt x="1311188" y="1289222"/>
                    <a:pt x="1235675" y="1252152"/>
                  </a:cubicBezTo>
                  <a:cubicBezTo>
                    <a:pt x="1160162" y="1215082"/>
                    <a:pt x="1022865" y="1158789"/>
                    <a:pt x="955589" y="1128584"/>
                  </a:cubicBezTo>
                  <a:cubicBezTo>
                    <a:pt x="888313" y="1098378"/>
                    <a:pt x="866345" y="1088768"/>
                    <a:pt x="832021" y="1070919"/>
                  </a:cubicBezTo>
                  <a:cubicBezTo>
                    <a:pt x="797697" y="1053070"/>
                    <a:pt x="781221" y="1048951"/>
                    <a:pt x="749643" y="1021492"/>
                  </a:cubicBezTo>
                  <a:cubicBezTo>
                    <a:pt x="718065" y="994033"/>
                    <a:pt x="661773" y="972066"/>
                    <a:pt x="642551" y="906163"/>
                  </a:cubicBezTo>
                  <a:cubicBezTo>
                    <a:pt x="623329" y="840260"/>
                    <a:pt x="641178" y="705709"/>
                    <a:pt x="634313" y="626076"/>
                  </a:cubicBezTo>
                  <a:cubicBezTo>
                    <a:pt x="627448" y="546443"/>
                    <a:pt x="627449" y="488779"/>
                    <a:pt x="601362" y="428368"/>
                  </a:cubicBezTo>
                  <a:cubicBezTo>
                    <a:pt x="575275" y="367957"/>
                    <a:pt x="520356" y="308919"/>
                    <a:pt x="477794" y="263611"/>
                  </a:cubicBezTo>
                  <a:cubicBezTo>
                    <a:pt x="435232" y="218303"/>
                    <a:pt x="413265" y="194962"/>
                    <a:pt x="345989" y="156519"/>
                  </a:cubicBezTo>
                  <a:cubicBezTo>
                    <a:pt x="278713" y="118076"/>
                    <a:pt x="74140" y="32952"/>
                    <a:pt x="74140" y="32952"/>
                  </a:cubicBez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w="38100">
              <a:solidFill>
                <a:schemeClr val="accent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17" name="Frihåndsform 16"/>
            <p:cNvSpPr/>
            <p:nvPr/>
          </p:nvSpPr>
          <p:spPr>
            <a:xfrm>
              <a:off x="3719322" y="1226402"/>
              <a:ext cx="766119" cy="2232454"/>
            </a:xfrm>
            <a:custGeom>
              <a:avLst/>
              <a:gdLst>
                <a:gd name="connsiteX0" fmla="*/ 0 w 766119"/>
                <a:gd name="connsiteY0" fmla="*/ 2232454 h 2232454"/>
                <a:gd name="connsiteX1" fmla="*/ 263611 w 766119"/>
                <a:gd name="connsiteY1" fmla="*/ 2059459 h 2232454"/>
                <a:gd name="connsiteX2" fmla="*/ 436606 w 766119"/>
                <a:gd name="connsiteY2" fmla="*/ 1812324 h 2232454"/>
                <a:gd name="connsiteX3" fmla="*/ 601363 w 766119"/>
                <a:gd name="connsiteY3" fmla="*/ 1441622 h 2232454"/>
                <a:gd name="connsiteX4" fmla="*/ 700217 w 766119"/>
                <a:gd name="connsiteY4" fmla="*/ 1169773 h 2232454"/>
                <a:gd name="connsiteX5" fmla="*/ 749644 w 766119"/>
                <a:gd name="connsiteY5" fmla="*/ 815546 h 2232454"/>
                <a:gd name="connsiteX6" fmla="*/ 766119 w 766119"/>
                <a:gd name="connsiteY6" fmla="*/ 436605 h 2232454"/>
                <a:gd name="connsiteX7" fmla="*/ 749644 w 766119"/>
                <a:gd name="connsiteY7" fmla="*/ 197708 h 2232454"/>
                <a:gd name="connsiteX8" fmla="*/ 724930 w 766119"/>
                <a:gd name="connsiteY8" fmla="*/ 0 h 2232454"/>
                <a:gd name="connsiteX9" fmla="*/ 724930 w 766119"/>
                <a:gd name="connsiteY9" fmla="*/ 0 h 2232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6119" h="2232454">
                  <a:moveTo>
                    <a:pt x="0" y="2232454"/>
                  </a:moveTo>
                  <a:cubicBezTo>
                    <a:pt x="95421" y="2180967"/>
                    <a:pt x="190843" y="2129481"/>
                    <a:pt x="263611" y="2059459"/>
                  </a:cubicBezTo>
                  <a:cubicBezTo>
                    <a:pt x="336379" y="1989437"/>
                    <a:pt x="380314" y="1915297"/>
                    <a:pt x="436606" y="1812324"/>
                  </a:cubicBezTo>
                  <a:cubicBezTo>
                    <a:pt x="492898" y="1709351"/>
                    <a:pt x="557428" y="1548714"/>
                    <a:pt x="601363" y="1441622"/>
                  </a:cubicBezTo>
                  <a:cubicBezTo>
                    <a:pt x="645298" y="1334530"/>
                    <a:pt x="675504" y="1274119"/>
                    <a:pt x="700217" y="1169773"/>
                  </a:cubicBezTo>
                  <a:cubicBezTo>
                    <a:pt x="724930" y="1065427"/>
                    <a:pt x="738660" y="937741"/>
                    <a:pt x="749644" y="815546"/>
                  </a:cubicBezTo>
                  <a:cubicBezTo>
                    <a:pt x="760628" y="693351"/>
                    <a:pt x="766119" y="539578"/>
                    <a:pt x="766119" y="436605"/>
                  </a:cubicBezTo>
                  <a:cubicBezTo>
                    <a:pt x="766119" y="333632"/>
                    <a:pt x="756509" y="270475"/>
                    <a:pt x="749644" y="197708"/>
                  </a:cubicBezTo>
                  <a:cubicBezTo>
                    <a:pt x="742779" y="124940"/>
                    <a:pt x="724930" y="0"/>
                    <a:pt x="724930" y="0"/>
                  </a:cubicBezTo>
                  <a:lnTo>
                    <a:pt x="724930" y="0"/>
                  </a:lnTo>
                </a:path>
              </a:pathLst>
            </a:custGeom>
            <a:noFill/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18" name="Frihåndsform 17"/>
            <p:cNvSpPr/>
            <p:nvPr/>
          </p:nvSpPr>
          <p:spPr>
            <a:xfrm>
              <a:off x="4201235" y="2627417"/>
              <a:ext cx="617838" cy="316924"/>
            </a:xfrm>
            <a:custGeom>
              <a:avLst/>
              <a:gdLst>
                <a:gd name="connsiteX0" fmla="*/ 0 w 617838"/>
                <a:gd name="connsiteY0" fmla="*/ 316924 h 316924"/>
                <a:gd name="connsiteX1" fmla="*/ 230660 w 617838"/>
                <a:gd name="connsiteY1" fmla="*/ 234546 h 316924"/>
                <a:gd name="connsiteX2" fmla="*/ 304800 w 617838"/>
                <a:gd name="connsiteY2" fmla="*/ 201594 h 316924"/>
                <a:gd name="connsiteX3" fmla="*/ 584887 w 617838"/>
                <a:gd name="connsiteY3" fmla="*/ 20362 h 316924"/>
                <a:gd name="connsiteX4" fmla="*/ 601363 w 617838"/>
                <a:gd name="connsiteY4" fmla="*/ 12124 h 316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7838" h="316924">
                  <a:moveTo>
                    <a:pt x="0" y="316924"/>
                  </a:moveTo>
                  <a:lnTo>
                    <a:pt x="230660" y="234546"/>
                  </a:lnTo>
                  <a:cubicBezTo>
                    <a:pt x="281460" y="215324"/>
                    <a:pt x="245762" y="237291"/>
                    <a:pt x="304800" y="201594"/>
                  </a:cubicBezTo>
                  <a:cubicBezTo>
                    <a:pt x="363838" y="165897"/>
                    <a:pt x="535460" y="51940"/>
                    <a:pt x="584887" y="20362"/>
                  </a:cubicBezTo>
                  <a:cubicBezTo>
                    <a:pt x="634314" y="-11216"/>
                    <a:pt x="617838" y="454"/>
                    <a:pt x="601363" y="12124"/>
                  </a:cubicBezTo>
                </a:path>
              </a:pathLst>
            </a:custGeom>
            <a:noFill/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19" name="Frihåndsform 18"/>
            <p:cNvSpPr/>
            <p:nvPr/>
          </p:nvSpPr>
          <p:spPr>
            <a:xfrm>
              <a:off x="4015885" y="1530982"/>
              <a:ext cx="444843" cy="585106"/>
            </a:xfrm>
            <a:custGeom>
              <a:avLst/>
              <a:gdLst>
                <a:gd name="connsiteX0" fmla="*/ 444843 w 444843"/>
                <a:gd name="connsiteY0" fmla="*/ 585106 h 585106"/>
                <a:gd name="connsiteX1" fmla="*/ 197708 w 444843"/>
                <a:gd name="connsiteY1" fmla="*/ 305020 h 585106"/>
                <a:gd name="connsiteX2" fmla="*/ 107092 w 444843"/>
                <a:gd name="connsiteY2" fmla="*/ 156739 h 585106"/>
                <a:gd name="connsiteX3" fmla="*/ 24713 w 444843"/>
                <a:gd name="connsiteY3" fmla="*/ 24933 h 585106"/>
                <a:gd name="connsiteX4" fmla="*/ 0 w 444843"/>
                <a:gd name="connsiteY4" fmla="*/ 220 h 585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4843" h="585106">
                  <a:moveTo>
                    <a:pt x="444843" y="585106"/>
                  </a:moveTo>
                  <a:cubicBezTo>
                    <a:pt x="349421" y="480760"/>
                    <a:pt x="254000" y="376415"/>
                    <a:pt x="197708" y="305020"/>
                  </a:cubicBezTo>
                  <a:cubicBezTo>
                    <a:pt x="141416" y="233625"/>
                    <a:pt x="135924" y="203420"/>
                    <a:pt x="107092" y="156739"/>
                  </a:cubicBezTo>
                  <a:cubicBezTo>
                    <a:pt x="78260" y="110058"/>
                    <a:pt x="42562" y="51020"/>
                    <a:pt x="24713" y="24933"/>
                  </a:cubicBezTo>
                  <a:cubicBezTo>
                    <a:pt x="6864" y="-1154"/>
                    <a:pt x="3432" y="-467"/>
                    <a:pt x="0" y="220"/>
                  </a:cubicBezTo>
                </a:path>
              </a:pathLst>
            </a:custGeom>
            <a:noFill/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20" name="Frihåndsform 19"/>
            <p:cNvSpPr/>
            <p:nvPr/>
          </p:nvSpPr>
          <p:spPr>
            <a:xfrm>
              <a:off x="3915645" y="2484907"/>
              <a:ext cx="420130" cy="123567"/>
            </a:xfrm>
            <a:custGeom>
              <a:avLst/>
              <a:gdLst>
                <a:gd name="connsiteX0" fmla="*/ 420130 w 420130"/>
                <a:gd name="connsiteY0" fmla="*/ 123567 h 123567"/>
                <a:gd name="connsiteX1" fmla="*/ 189471 w 420130"/>
                <a:gd name="connsiteY1" fmla="*/ 74140 h 123567"/>
                <a:gd name="connsiteX2" fmla="*/ 164757 w 420130"/>
                <a:gd name="connsiteY2" fmla="*/ 74140 h 123567"/>
                <a:gd name="connsiteX3" fmla="*/ 98854 w 420130"/>
                <a:gd name="connsiteY3" fmla="*/ 41189 h 123567"/>
                <a:gd name="connsiteX4" fmla="*/ 32952 w 420130"/>
                <a:gd name="connsiteY4" fmla="*/ 16475 h 123567"/>
                <a:gd name="connsiteX5" fmla="*/ 0 w 420130"/>
                <a:gd name="connsiteY5" fmla="*/ 0 h 123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0130" h="123567">
                  <a:moveTo>
                    <a:pt x="420130" y="123567"/>
                  </a:moveTo>
                  <a:lnTo>
                    <a:pt x="189471" y="74140"/>
                  </a:lnTo>
                  <a:cubicBezTo>
                    <a:pt x="146909" y="65902"/>
                    <a:pt x="179860" y="79632"/>
                    <a:pt x="164757" y="74140"/>
                  </a:cubicBezTo>
                  <a:cubicBezTo>
                    <a:pt x="149654" y="68648"/>
                    <a:pt x="120821" y="50800"/>
                    <a:pt x="98854" y="41189"/>
                  </a:cubicBezTo>
                  <a:cubicBezTo>
                    <a:pt x="76886" y="31578"/>
                    <a:pt x="49428" y="23340"/>
                    <a:pt x="32952" y="16475"/>
                  </a:cubicBezTo>
                  <a:cubicBezTo>
                    <a:pt x="16476" y="9610"/>
                    <a:pt x="8238" y="4805"/>
                    <a:pt x="0" y="0"/>
                  </a:cubicBezTo>
                </a:path>
              </a:pathLst>
            </a:custGeom>
            <a:noFill/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21" name="Frihåndsform 20"/>
            <p:cNvSpPr/>
            <p:nvPr/>
          </p:nvSpPr>
          <p:spPr>
            <a:xfrm>
              <a:off x="7516966" y="2206046"/>
              <a:ext cx="105380" cy="956248"/>
            </a:xfrm>
            <a:custGeom>
              <a:avLst/>
              <a:gdLst>
                <a:gd name="connsiteX0" fmla="*/ 0 w 105380"/>
                <a:gd name="connsiteY0" fmla="*/ 956248 h 956248"/>
                <a:gd name="connsiteX1" fmla="*/ 24713 w 105380"/>
                <a:gd name="connsiteY1" fmla="*/ 717351 h 956248"/>
                <a:gd name="connsiteX2" fmla="*/ 98854 w 105380"/>
                <a:gd name="connsiteY2" fmla="*/ 470215 h 956248"/>
                <a:gd name="connsiteX3" fmla="*/ 98854 w 105380"/>
                <a:gd name="connsiteY3" fmla="*/ 74799 h 956248"/>
                <a:gd name="connsiteX4" fmla="*/ 74140 w 105380"/>
                <a:gd name="connsiteY4" fmla="*/ 659 h 956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380" h="956248">
                  <a:moveTo>
                    <a:pt x="0" y="956248"/>
                  </a:moveTo>
                  <a:cubicBezTo>
                    <a:pt x="4118" y="877302"/>
                    <a:pt x="8237" y="798356"/>
                    <a:pt x="24713" y="717351"/>
                  </a:cubicBezTo>
                  <a:cubicBezTo>
                    <a:pt x="41189" y="636346"/>
                    <a:pt x="86497" y="577307"/>
                    <a:pt x="98854" y="470215"/>
                  </a:cubicBezTo>
                  <a:cubicBezTo>
                    <a:pt x="111211" y="363123"/>
                    <a:pt x="102973" y="153058"/>
                    <a:pt x="98854" y="74799"/>
                  </a:cubicBezTo>
                  <a:cubicBezTo>
                    <a:pt x="94735" y="-3460"/>
                    <a:pt x="84437" y="-1401"/>
                    <a:pt x="74140" y="659"/>
                  </a:cubicBezTo>
                </a:path>
              </a:pathLst>
            </a:custGeom>
            <a:noFill/>
            <a:ln w="635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22" name="Frihåndsform 21"/>
            <p:cNvSpPr/>
            <p:nvPr/>
          </p:nvSpPr>
          <p:spPr>
            <a:xfrm>
              <a:off x="3231705" y="878346"/>
              <a:ext cx="432826" cy="677569"/>
            </a:xfrm>
            <a:custGeom>
              <a:avLst/>
              <a:gdLst>
                <a:gd name="connsiteX0" fmla="*/ 1585 w 432826"/>
                <a:gd name="connsiteY0" fmla="*/ 677569 h 677569"/>
                <a:gd name="connsiteX1" fmla="*/ 1585 w 432826"/>
                <a:gd name="connsiteY1" fmla="*/ 619905 h 677569"/>
                <a:gd name="connsiteX2" fmla="*/ 18061 w 432826"/>
                <a:gd name="connsiteY2" fmla="*/ 562240 h 677569"/>
                <a:gd name="connsiteX3" fmla="*/ 42774 w 432826"/>
                <a:gd name="connsiteY3" fmla="*/ 232726 h 677569"/>
                <a:gd name="connsiteX4" fmla="*/ 108677 w 432826"/>
                <a:gd name="connsiteY4" fmla="*/ 175061 h 677569"/>
                <a:gd name="connsiteX5" fmla="*/ 182817 w 432826"/>
                <a:gd name="connsiteY5" fmla="*/ 117397 h 677569"/>
                <a:gd name="connsiteX6" fmla="*/ 405239 w 432826"/>
                <a:gd name="connsiteY6" fmla="*/ 10305 h 677569"/>
                <a:gd name="connsiteX7" fmla="*/ 421715 w 432826"/>
                <a:gd name="connsiteY7" fmla="*/ 10305 h 677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2826" h="677569">
                  <a:moveTo>
                    <a:pt x="1585" y="677569"/>
                  </a:moveTo>
                  <a:cubicBezTo>
                    <a:pt x="212" y="658347"/>
                    <a:pt x="-1161" y="639126"/>
                    <a:pt x="1585" y="619905"/>
                  </a:cubicBezTo>
                  <a:cubicBezTo>
                    <a:pt x="4331" y="600684"/>
                    <a:pt x="11196" y="626770"/>
                    <a:pt x="18061" y="562240"/>
                  </a:cubicBezTo>
                  <a:cubicBezTo>
                    <a:pt x="24926" y="497710"/>
                    <a:pt x="27671" y="297256"/>
                    <a:pt x="42774" y="232726"/>
                  </a:cubicBezTo>
                  <a:cubicBezTo>
                    <a:pt x="57877" y="168196"/>
                    <a:pt x="85337" y="194282"/>
                    <a:pt x="108677" y="175061"/>
                  </a:cubicBezTo>
                  <a:cubicBezTo>
                    <a:pt x="132017" y="155840"/>
                    <a:pt x="133390" y="144856"/>
                    <a:pt x="182817" y="117397"/>
                  </a:cubicBezTo>
                  <a:cubicBezTo>
                    <a:pt x="232244" y="89938"/>
                    <a:pt x="365423" y="28154"/>
                    <a:pt x="405239" y="10305"/>
                  </a:cubicBezTo>
                  <a:cubicBezTo>
                    <a:pt x="445055" y="-7544"/>
                    <a:pt x="433385" y="1380"/>
                    <a:pt x="421715" y="10305"/>
                  </a:cubicBezTo>
                </a:path>
              </a:pathLst>
            </a:custGeom>
            <a:noFill/>
            <a:ln w="38100">
              <a:solidFill>
                <a:srgbClr val="E1E60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23" name="Frihåndsform 22"/>
            <p:cNvSpPr/>
            <p:nvPr/>
          </p:nvSpPr>
          <p:spPr>
            <a:xfrm>
              <a:off x="2154133" y="1407634"/>
              <a:ext cx="815546" cy="125229"/>
            </a:xfrm>
            <a:custGeom>
              <a:avLst/>
              <a:gdLst>
                <a:gd name="connsiteX0" fmla="*/ 815546 w 815546"/>
                <a:gd name="connsiteY0" fmla="*/ 0 h 125229"/>
                <a:gd name="connsiteX1" fmla="*/ 634314 w 815546"/>
                <a:gd name="connsiteY1" fmla="*/ 115330 h 125229"/>
                <a:gd name="connsiteX2" fmla="*/ 395417 w 815546"/>
                <a:gd name="connsiteY2" fmla="*/ 115330 h 125229"/>
                <a:gd name="connsiteX3" fmla="*/ 181233 w 815546"/>
                <a:gd name="connsiteY3" fmla="*/ 82379 h 125229"/>
                <a:gd name="connsiteX4" fmla="*/ 0 w 815546"/>
                <a:gd name="connsiteY4" fmla="*/ 74141 h 125229"/>
                <a:gd name="connsiteX5" fmla="*/ 0 w 815546"/>
                <a:gd name="connsiteY5" fmla="*/ 74141 h 125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15546" h="125229">
                  <a:moveTo>
                    <a:pt x="815546" y="0"/>
                  </a:moveTo>
                  <a:cubicBezTo>
                    <a:pt x="759940" y="48054"/>
                    <a:pt x="704335" y="96108"/>
                    <a:pt x="634314" y="115330"/>
                  </a:cubicBezTo>
                  <a:cubicBezTo>
                    <a:pt x="564292" y="134552"/>
                    <a:pt x="470930" y="120822"/>
                    <a:pt x="395417" y="115330"/>
                  </a:cubicBezTo>
                  <a:cubicBezTo>
                    <a:pt x="319904" y="109838"/>
                    <a:pt x="247136" y="89244"/>
                    <a:pt x="181233" y="82379"/>
                  </a:cubicBezTo>
                  <a:cubicBezTo>
                    <a:pt x="115330" y="75514"/>
                    <a:pt x="0" y="74141"/>
                    <a:pt x="0" y="74141"/>
                  </a:cubicBezTo>
                  <a:lnTo>
                    <a:pt x="0" y="74141"/>
                  </a:lnTo>
                </a:path>
              </a:pathLst>
            </a:custGeom>
            <a:noFill/>
            <a:ln w="38100">
              <a:solidFill>
                <a:srgbClr val="E1E60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24" name="Frihåndsform 23"/>
            <p:cNvSpPr/>
            <p:nvPr/>
          </p:nvSpPr>
          <p:spPr>
            <a:xfrm>
              <a:off x="6264814" y="1874784"/>
              <a:ext cx="1345002" cy="687696"/>
            </a:xfrm>
            <a:custGeom>
              <a:avLst/>
              <a:gdLst>
                <a:gd name="connsiteX0" fmla="*/ 0 w 1357872"/>
                <a:gd name="connsiteY0" fmla="*/ 389951 h 687696"/>
                <a:gd name="connsiteX1" fmla="*/ 467833 w 1357872"/>
                <a:gd name="connsiteY1" fmla="*/ 7179 h 687696"/>
                <a:gd name="connsiteX2" fmla="*/ 1350335 w 1357872"/>
                <a:gd name="connsiteY2" fmla="*/ 687663 h 68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57872" h="687696">
                  <a:moveTo>
                    <a:pt x="0" y="389951"/>
                  </a:moveTo>
                  <a:cubicBezTo>
                    <a:pt x="121388" y="173755"/>
                    <a:pt x="242777" y="-42440"/>
                    <a:pt x="467833" y="7179"/>
                  </a:cubicBezTo>
                  <a:cubicBezTo>
                    <a:pt x="692889" y="56798"/>
                    <a:pt x="1440712" y="692979"/>
                    <a:pt x="1350335" y="687663"/>
                  </a:cubicBezTo>
                </a:path>
              </a:pathLst>
            </a:custGeom>
            <a:noFill/>
            <a:ln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25" name="Gruppe 24"/>
          <p:cNvGrpSpPr/>
          <p:nvPr/>
        </p:nvGrpSpPr>
        <p:grpSpPr>
          <a:xfrm>
            <a:off x="7274629" y="4760568"/>
            <a:ext cx="1216705" cy="1154951"/>
            <a:chOff x="6261272" y="5021169"/>
            <a:chExt cx="1508949" cy="1352385"/>
          </a:xfrm>
        </p:grpSpPr>
        <p:cxnSp>
          <p:nvCxnSpPr>
            <p:cNvPr id="26" name="Rett linje 25"/>
            <p:cNvCxnSpPr/>
            <p:nvPr/>
          </p:nvCxnSpPr>
          <p:spPr>
            <a:xfrm>
              <a:off x="6261272" y="5146595"/>
              <a:ext cx="208593" cy="0"/>
            </a:xfrm>
            <a:prstGeom prst="line">
              <a:avLst/>
            </a:prstGeom>
            <a:ln w="1270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Rett linje 26"/>
            <p:cNvCxnSpPr/>
            <p:nvPr/>
          </p:nvCxnSpPr>
          <p:spPr>
            <a:xfrm>
              <a:off x="6261272" y="5362619"/>
              <a:ext cx="208593" cy="0"/>
            </a:xfrm>
            <a:prstGeom prst="line">
              <a:avLst/>
            </a:prstGeom>
            <a:ln w="1270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Rett linje 27"/>
            <p:cNvCxnSpPr/>
            <p:nvPr/>
          </p:nvCxnSpPr>
          <p:spPr>
            <a:xfrm>
              <a:off x="6261272" y="5578643"/>
              <a:ext cx="208593" cy="0"/>
            </a:xfrm>
            <a:prstGeom prst="line">
              <a:avLst/>
            </a:prstGeom>
            <a:ln w="1270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Rett linje 28"/>
            <p:cNvCxnSpPr/>
            <p:nvPr/>
          </p:nvCxnSpPr>
          <p:spPr>
            <a:xfrm>
              <a:off x="6261272" y="5794666"/>
              <a:ext cx="208593" cy="0"/>
            </a:xfrm>
            <a:prstGeom prst="line">
              <a:avLst/>
            </a:prstGeom>
            <a:ln w="127000">
              <a:solidFill>
                <a:srgbClr val="75F2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Rett linje 29"/>
            <p:cNvCxnSpPr/>
            <p:nvPr/>
          </p:nvCxnSpPr>
          <p:spPr>
            <a:xfrm>
              <a:off x="6261272" y="6010691"/>
              <a:ext cx="208593" cy="0"/>
            </a:xfrm>
            <a:prstGeom prst="line">
              <a:avLst/>
            </a:prstGeom>
            <a:ln w="1270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Rett linje 30"/>
            <p:cNvCxnSpPr/>
            <p:nvPr/>
          </p:nvCxnSpPr>
          <p:spPr>
            <a:xfrm>
              <a:off x="6261272" y="6226715"/>
              <a:ext cx="208593" cy="0"/>
            </a:xfrm>
            <a:prstGeom prst="line">
              <a:avLst/>
            </a:prstGeom>
            <a:ln w="127000">
              <a:solidFill>
                <a:srgbClr val="E0E50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kstSylinder 31"/>
            <p:cNvSpPr txBox="1"/>
            <p:nvPr/>
          </p:nvSpPr>
          <p:spPr>
            <a:xfrm>
              <a:off x="6453010" y="5021169"/>
              <a:ext cx="96372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b-NO" sz="1200" dirty="0" smtClean="0"/>
                <a:t>Europaveg</a:t>
              </a:r>
              <a:endParaRPr lang="nb-NO" sz="1200" dirty="0"/>
            </a:p>
          </p:txBody>
        </p:sp>
        <p:sp>
          <p:nvSpPr>
            <p:cNvPr id="33" name="TekstSylinder 32"/>
            <p:cNvSpPr txBox="1"/>
            <p:nvPr/>
          </p:nvSpPr>
          <p:spPr>
            <a:xfrm>
              <a:off x="6461256" y="5234117"/>
              <a:ext cx="75693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b-NO" sz="1200" dirty="0" smtClean="0"/>
                <a:t>Riksveg</a:t>
              </a:r>
              <a:endParaRPr lang="nb-NO" sz="1200" dirty="0"/>
            </a:p>
          </p:txBody>
        </p:sp>
        <p:sp>
          <p:nvSpPr>
            <p:cNvPr id="34" name="TekstSylinder 33"/>
            <p:cNvSpPr txBox="1"/>
            <p:nvPr/>
          </p:nvSpPr>
          <p:spPr>
            <a:xfrm>
              <a:off x="6464249" y="5453417"/>
              <a:ext cx="90601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b-NO" sz="1200" dirty="0" smtClean="0"/>
                <a:t>Fylkesveg</a:t>
              </a:r>
              <a:endParaRPr lang="nb-NO" sz="1200" dirty="0"/>
            </a:p>
          </p:txBody>
        </p:sp>
        <p:sp>
          <p:nvSpPr>
            <p:cNvPr id="35" name="TekstSylinder 34"/>
            <p:cNvSpPr txBox="1"/>
            <p:nvPr/>
          </p:nvSpPr>
          <p:spPr>
            <a:xfrm>
              <a:off x="6469865" y="5665563"/>
              <a:ext cx="130035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b-NO" sz="1200" dirty="0" smtClean="0"/>
                <a:t>Kommunal veg</a:t>
              </a:r>
              <a:endParaRPr lang="nb-NO" sz="1200" dirty="0"/>
            </a:p>
          </p:txBody>
        </p:sp>
        <p:sp>
          <p:nvSpPr>
            <p:cNvPr id="36" name="TekstSylinder 35"/>
            <p:cNvSpPr txBox="1"/>
            <p:nvPr/>
          </p:nvSpPr>
          <p:spPr>
            <a:xfrm>
              <a:off x="6469865" y="5890981"/>
              <a:ext cx="90922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b-NO" sz="1200" dirty="0" smtClean="0"/>
                <a:t>Privat veg</a:t>
              </a:r>
              <a:endParaRPr lang="nb-NO" sz="1200" dirty="0"/>
            </a:p>
          </p:txBody>
        </p:sp>
        <p:sp>
          <p:nvSpPr>
            <p:cNvPr id="37" name="TekstSylinder 36"/>
            <p:cNvSpPr txBox="1"/>
            <p:nvPr/>
          </p:nvSpPr>
          <p:spPr>
            <a:xfrm>
              <a:off x="6469865" y="6096555"/>
              <a:ext cx="107433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b-NO" sz="1200" dirty="0" smtClean="0"/>
                <a:t>Skogsbilveg</a:t>
              </a:r>
              <a:endParaRPr lang="nb-NO" sz="1200" dirty="0"/>
            </a:p>
          </p:txBody>
        </p:sp>
      </p:grpSp>
      <p:sp>
        <p:nvSpPr>
          <p:cNvPr id="39" name="Rektangel 38"/>
          <p:cNvSpPr/>
          <p:nvPr/>
        </p:nvSpPr>
        <p:spPr>
          <a:xfrm>
            <a:off x="259920" y="1720197"/>
            <a:ext cx="2743759" cy="1569660"/>
          </a:xfrm>
          <a:prstGeom prst="rect">
            <a:avLst/>
          </a:prstGeom>
          <a:ln w="12700">
            <a:solidFill>
              <a:schemeClr val="tx2"/>
            </a:solidFill>
          </a:ln>
        </p:spPr>
        <p:txBody>
          <a:bodyPr wrap="square">
            <a:spAutoFit/>
          </a:bodyPr>
          <a:lstStyle/>
          <a:p>
            <a:pPr marL="171450" indent="-171450">
              <a:buFont typeface="Courier New" panose="02070309020205020404" pitchFamily="49" charset="0"/>
              <a:buChar char="o"/>
            </a:pPr>
            <a:r>
              <a:rPr lang="nb-NO" sz="1200" dirty="0" smtClean="0"/>
              <a:t>Definerer hvilke deler av vegnettet som forvaltningsmessig hører sammen.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nb-NO" sz="1200" dirty="0" smtClean="0"/>
              <a:t>Inkluderer hovedløp, rampekryss, rundkjøringer, gang- og sykkelveger, armer, sideanlegg.</a:t>
            </a:r>
          </a:p>
        </p:txBody>
      </p:sp>
      <p:grpSp>
        <p:nvGrpSpPr>
          <p:cNvPr id="40" name="Gruppe 39"/>
          <p:cNvGrpSpPr/>
          <p:nvPr/>
        </p:nvGrpSpPr>
        <p:grpSpPr>
          <a:xfrm>
            <a:off x="258951" y="3428858"/>
            <a:ext cx="1267117" cy="903190"/>
            <a:chOff x="643337" y="1707714"/>
            <a:chExt cx="1447719" cy="980546"/>
          </a:xfrm>
        </p:grpSpPr>
        <p:sp>
          <p:nvSpPr>
            <p:cNvPr id="41" name="Rektangel 40"/>
            <p:cNvSpPr/>
            <p:nvPr/>
          </p:nvSpPr>
          <p:spPr>
            <a:xfrm>
              <a:off x="643398" y="1707714"/>
              <a:ext cx="1447658" cy="266700"/>
            </a:xfrm>
            <a:prstGeom prst="rect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nb-NO" sz="1100" dirty="0">
                  <a:ea typeface="Times New Roman" panose="02020603050405020304" pitchFamily="18" charset="0"/>
                </a:rPr>
                <a:t>Vegsystem</a:t>
              </a:r>
              <a:endParaRPr lang="nb-NO" sz="1100" dirty="0"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42" name="Rektangel 41"/>
            <p:cNvSpPr/>
            <p:nvPr/>
          </p:nvSpPr>
          <p:spPr>
            <a:xfrm>
              <a:off x="643337" y="1974356"/>
              <a:ext cx="1447658" cy="71390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nb-NO" sz="1100" dirty="0">
                  <a:ea typeface="Lucida Sans Unicode" panose="020B0602030504020204" pitchFamily="34" charset="0"/>
                  <a:cs typeface="Lucida Sans Unicode" panose="020B0602030504020204" pitchFamily="34" charset="0"/>
                </a:rPr>
                <a:t>Vegkategori</a:t>
              </a:r>
              <a:endParaRPr lang="nb-NO" sz="1100" dirty="0">
                <a:ea typeface="Lucida Sans Unicode" panose="020B0602030504020204" pitchFamily="34" charset="0"/>
                <a:cs typeface="Times New Roman" panose="02020603050405020304" pitchFamily="18" charset="0"/>
              </a:endParaRPr>
            </a:p>
            <a:p>
              <a:r>
                <a:rPr lang="nb-NO" sz="1100" dirty="0">
                  <a:ea typeface="Lucida Sans Unicode" panose="020B0602030504020204" pitchFamily="34" charset="0"/>
                  <a:cs typeface="Lucida Sans Unicode" panose="020B0602030504020204" pitchFamily="34" charset="0"/>
                </a:rPr>
                <a:t>Fase</a:t>
              </a:r>
              <a:endParaRPr lang="nb-NO" sz="1100" dirty="0">
                <a:ea typeface="Lucida Sans Unicode" panose="020B0602030504020204" pitchFamily="34" charset="0"/>
                <a:cs typeface="Times New Roman" panose="02020603050405020304" pitchFamily="18" charset="0"/>
              </a:endParaRPr>
            </a:p>
            <a:p>
              <a:r>
                <a:rPr lang="nb-NO" sz="1100" dirty="0" err="1">
                  <a:ea typeface="Lucida Sans Unicode" panose="020B0602030504020204" pitchFamily="34" charset="0"/>
                  <a:cs typeface="Lucida Sans Unicode" panose="020B0602030504020204" pitchFamily="34" charset="0"/>
                </a:rPr>
                <a:t>Vegnummer</a:t>
              </a:r>
              <a:endParaRPr lang="nb-NO" sz="1100" dirty="0">
                <a:ea typeface="Lucida Sans Unicode" panose="020B0602030504020204" pitchFamily="34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43" name="Plassholder for dato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nb-NO" dirty="0" smtClean="0"/>
              <a:t>26.06.2018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377359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Vegsystem definert i datakatalogen</a:t>
            </a:r>
            <a:endParaRPr lang="nb-NO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nb-NO" dirty="0" smtClean="0"/>
              <a:t>Ny </a:t>
            </a:r>
            <a:r>
              <a:rPr lang="nb-NO" dirty="0" err="1" smtClean="0"/>
              <a:t>vegreferansemodell</a:t>
            </a:r>
            <a:endParaRPr lang="nb-NO" dirty="0"/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1C1BDA6-6FC7-4031-B0EE-715EEFBF688C}" type="datetime1">
              <a:rPr lang="nb-NO" smtClean="0"/>
              <a:t>01.11.2018</a:t>
            </a:fld>
            <a:endParaRPr lang="nb-NO"/>
          </a:p>
        </p:txBody>
      </p:sp>
      <p:graphicFrame>
        <p:nvGraphicFramePr>
          <p:cNvPr id="6" name="Tabell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5144608"/>
              </p:ext>
            </p:extLst>
          </p:nvPr>
        </p:nvGraphicFramePr>
        <p:xfrm>
          <a:off x="107504" y="1916832"/>
          <a:ext cx="8869844" cy="4687683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568633"/>
                <a:gridCol w="724015"/>
                <a:gridCol w="602307"/>
                <a:gridCol w="1080120"/>
                <a:gridCol w="802332"/>
                <a:gridCol w="1340272"/>
                <a:gridCol w="727965"/>
                <a:gridCol w="602307"/>
                <a:gridCol w="2421893"/>
              </a:tblGrid>
              <a:tr h="266588">
                <a:tc>
                  <a:txBody>
                    <a:bodyPr/>
                    <a:lstStyle/>
                    <a:p>
                      <a:pPr algn="l" fontAlgn="t"/>
                      <a:r>
                        <a:rPr lang="nb-NO" sz="900" b="1" u="none" strike="noStrike" dirty="0" err="1">
                          <a:effectLst/>
                        </a:rPr>
                        <a:t>Objektid</a:t>
                      </a:r>
                      <a:endParaRPr lang="nb-NO" sz="900" b="1" i="0" u="none" strike="noStrike" dirty="0">
                        <a:solidFill>
                          <a:srgbClr val="000000"/>
                        </a:solidFill>
                        <a:effectLst/>
                        <a:latin typeface="Lucida Sans Unicode" panose="020B0602030504020204" pitchFamily="34" charset="0"/>
                      </a:endParaRPr>
                    </a:p>
                  </a:txBody>
                  <a:tcPr marL="4291" marR="4291" marT="4291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b-NO" sz="900" b="1" u="none" strike="noStrike" dirty="0">
                          <a:effectLst/>
                        </a:rPr>
                        <a:t>Navn</a:t>
                      </a:r>
                      <a:endParaRPr lang="nb-NO" sz="900" b="1" i="0" u="none" strike="noStrike" dirty="0">
                        <a:solidFill>
                          <a:srgbClr val="000000"/>
                        </a:solidFill>
                        <a:effectLst/>
                        <a:latin typeface="Lucida Sans Unicode" panose="020B0602030504020204" pitchFamily="34" charset="0"/>
                      </a:endParaRPr>
                    </a:p>
                  </a:txBody>
                  <a:tcPr marL="4291" marR="4291" marT="4291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b-NO" sz="900" b="1" u="none" strike="noStrike" dirty="0">
                          <a:effectLst/>
                        </a:rPr>
                        <a:t>Kortnavn</a:t>
                      </a:r>
                      <a:endParaRPr lang="nb-NO" sz="900" b="1" i="0" u="none" strike="noStrike" dirty="0">
                        <a:solidFill>
                          <a:srgbClr val="000000"/>
                        </a:solidFill>
                        <a:effectLst/>
                        <a:latin typeface="Lucida Sans Unicode" panose="020B0602030504020204" pitchFamily="34" charset="0"/>
                      </a:endParaRPr>
                    </a:p>
                  </a:txBody>
                  <a:tcPr marL="4291" marR="4291" marT="4291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b-NO" sz="900" b="1" u="none" strike="noStrike" dirty="0">
                          <a:effectLst/>
                        </a:rPr>
                        <a:t>Beskrivelse</a:t>
                      </a:r>
                      <a:endParaRPr lang="nb-NO" sz="900" b="1" i="0" u="none" strike="noStrike" dirty="0">
                        <a:solidFill>
                          <a:srgbClr val="000000"/>
                        </a:solidFill>
                        <a:effectLst/>
                        <a:latin typeface="Lucida Sans Unicode" panose="020B0602030504020204" pitchFamily="34" charset="0"/>
                      </a:endParaRPr>
                    </a:p>
                  </a:txBody>
                  <a:tcPr marL="4291" marR="4291" marT="4291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b-NO" sz="900" b="1" u="none" strike="noStrike" dirty="0">
                          <a:effectLst/>
                        </a:rPr>
                        <a:t>Egenskaper</a:t>
                      </a:r>
                      <a:endParaRPr lang="nb-NO" sz="900" b="1" i="0" u="none" strike="noStrike" dirty="0">
                        <a:solidFill>
                          <a:srgbClr val="000000"/>
                        </a:solidFill>
                        <a:effectLst/>
                        <a:latin typeface="Lucida Sans Unicode" panose="020B0602030504020204" pitchFamily="34" charset="0"/>
                      </a:endParaRPr>
                    </a:p>
                  </a:txBody>
                  <a:tcPr marL="4291" marR="4291" marT="4291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b-NO" sz="900" b="1" u="none" strike="noStrike" dirty="0">
                          <a:effectLst/>
                        </a:rPr>
                        <a:t>Beskrivelse</a:t>
                      </a:r>
                      <a:endParaRPr lang="nb-NO" sz="900" b="1" i="0" u="none" strike="noStrike" dirty="0">
                        <a:solidFill>
                          <a:srgbClr val="000000"/>
                        </a:solidFill>
                        <a:effectLst/>
                        <a:latin typeface="Lucida Sans Unicode" panose="020B0602030504020204" pitchFamily="34" charset="0"/>
                      </a:endParaRPr>
                    </a:p>
                  </a:txBody>
                  <a:tcPr marL="4291" marR="4291" marT="4291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b-NO" sz="900" b="1" u="none" strike="noStrike" dirty="0">
                          <a:effectLst/>
                        </a:rPr>
                        <a:t>Verdier</a:t>
                      </a:r>
                      <a:endParaRPr lang="nb-NO" sz="900" b="1" i="0" u="none" strike="noStrike" dirty="0">
                        <a:solidFill>
                          <a:srgbClr val="000000"/>
                        </a:solidFill>
                        <a:effectLst/>
                        <a:latin typeface="Lucida Sans Unicode" panose="020B0602030504020204" pitchFamily="34" charset="0"/>
                      </a:endParaRPr>
                    </a:p>
                  </a:txBody>
                  <a:tcPr marL="4291" marR="4291" marT="4291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b-NO" sz="900" b="1" u="none" strike="noStrike" dirty="0">
                          <a:effectLst/>
                        </a:rPr>
                        <a:t>Kortnavn</a:t>
                      </a:r>
                      <a:endParaRPr lang="nb-NO" sz="900" b="1" i="0" u="none" strike="noStrike" dirty="0">
                        <a:solidFill>
                          <a:srgbClr val="000000"/>
                        </a:solidFill>
                        <a:effectLst/>
                        <a:latin typeface="Lucida Sans Unicode" panose="020B0602030504020204" pitchFamily="34" charset="0"/>
                      </a:endParaRPr>
                    </a:p>
                  </a:txBody>
                  <a:tcPr marL="4291" marR="4291" marT="4291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b-NO" sz="900" b="1" u="none" strike="noStrike" dirty="0">
                          <a:effectLst/>
                        </a:rPr>
                        <a:t>Beskrivelse</a:t>
                      </a:r>
                      <a:endParaRPr lang="nb-NO" sz="900" b="1" i="0" u="none" strike="noStrike" dirty="0">
                        <a:solidFill>
                          <a:srgbClr val="000000"/>
                        </a:solidFill>
                        <a:effectLst/>
                        <a:latin typeface="Lucida Sans Unicode" panose="020B0602030504020204" pitchFamily="34" charset="0"/>
                      </a:endParaRPr>
                    </a:p>
                  </a:txBody>
                  <a:tcPr marL="4291" marR="4291" marT="4291" marB="0"/>
                </a:tc>
              </a:tr>
              <a:tr h="403335">
                <a:tc rowSpan="11">
                  <a:txBody>
                    <a:bodyPr/>
                    <a:lstStyle/>
                    <a:p>
                      <a:pPr algn="l" fontAlgn="t"/>
                      <a:r>
                        <a:rPr lang="nb-NO" sz="900" u="none" strike="noStrike" dirty="0">
                          <a:effectLst/>
                        </a:rPr>
                        <a:t>915</a:t>
                      </a:r>
                      <a:endParaRPr lang="nb-NO" sz="900" b="0" i="0" u="none" strike="noStrike" dirty="0">
                        <a:solidFill>
                          <a:srgbClr val="000000"/>
                        </a:solidFill>
                        <a:effectLst/>
                        <a:latin typeface="Lucida Sans Unicode" panose="020B0602030504020204" pitchFamily="34" charset="0"/>
                      </a:endParaRPr>
                    </a:p>
                  </a:txBody>
                  <a:tcPr marL="4291" marR="4291" marT="4291" marB="0"/>
                </a:tc>
                <a:tc rowSpan="11">
                  <a:txBody>
                    <a:bodyPr/>
                    <a:lstStyle/>
                    <a:p>
                      <a:pPr algn="l" fontAlgn="t"/>
                      <a:r>
                        <a:rPr lang="nb-NO" sz="9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Vegsystem</a:t>
                      </a:r>
                    </a:p>
                  </a:txBody>
                  <a:tcPr marL="4291" marR="4291" marT="4291" marB="0"/>
                </a:tc>
                <a:tc rowSpan="11">
                  <a:txBody>
                    <a:bodyPr/>
                    <a:lstStyle/>
                    <a:p>
                      <a:pPr algn="l" fontAlgn="t"/>
                      <a:r>
                        <a:rPr lang="nb-NO" sz="900" u="none" strike="noStrike">
                          <a:effectLst/>
                        </a:rPr>
                        <a:t> </a:t>
                      </a:r>
                      <a:endParaRPr lang="nb-NO" sz="900" b="0" i="0" u="none" strike="noStrike">
                        <a:solidFill>
                          <a:srgbClr val="000000"/>
                        </a:solidFill>
                        <a:effectLst/>
                        <a:latin typeface="Lucida Sans Unicode" panose="020B0602030504020204" pitchFamily="34" charset="0"/>
                      </a:endParaRPr>
                    </a:p>
                  </a:txBody>
                  <a:tcPr marL="4291" marR="4291" marT="4291" marB="0"/>
                </a:tc>
                <a:tc rowSpan="11">
                  <a:txBody>
                    <a:bodyPr/>
                    <a:lstStyle/>
                    <a:p>
                      <a:pPr algn="l" fontAlgn="t"/>
                      <a:r>
                        <a:rPr lang="nb-NO" sz="900" u="none" strike="noStrike" dirty="0">
                          <a:effectLst/>
                        </a:rPr>
                        <a:t>Definerer hvilke deler av vegnettet som forvaltningsmessig hører sammen.</a:t>
                      </a:r>
                      <a:endParaRPr lang="nb-NO" sz="900" b="0" i="0" u="none" strike="noStrike" dirty="0">
                        <a:solidFill>
                          <a:srgbClr val="000000"/>
                        </a:solidFill>
                        <a:effectLst/>
                        <a:latin typeface="Lucida Sans Unicode" panose="020B0602030504020204" pitchFamily="34" charset="0"/>
                      </a:endParaRPr>
                    </a:p>
                  </a:txBody>
                  <a:tcPr marL="4291" marR="4291" marT="4291" marB="0"/>
                </a:tc>
                <a:tc rowSpan="6">
                  <a:txBody>
                    <a:bodyPr/>
                    <a:lstStyle/>
                    <a:p>
                      <a:pPr algn="l" fontAlgn="t"/>
                      <a:r>
                        <a:rPr lang="nb-NO" sz="900" u="none" strike="noStrike" dirty="0" err="1">
                          <a:effectLst/>
                        </a:rPr>
                        <a:t>Vegkategori</a:t>
                      </a:r>
                      <a:endParaRPr lang="nb-NO" sz="900" b="0" i="0" u="none" strike="noStrike" dirty="0">
                        <a:solidFill>
                          <a:srgbClr val="000000"/>
                        </a:solidFill>
                        <a:effectLst/>
                        <a:latin typeface="Lucida Sans Unicode" panose="020B0602030504020204" pitchFamily="34" charset="0"/>
                      </a:endParaRPr>
                    </a:p>
                  </a:txBody>
                  <a:tcPr marL="4291" marR="4291" marT="4291" marB="0"/>
                </a:tc>
                <a:tc rowSpan="6">
                  <a:txBody>
                    <a:bodyPr/>
                    <a:lstStyle/>
                    <a:p>
                      <a:pPr algn="l" fontAlgn="t"/>
                      <a:r>
                        <a:rPr lang="nb-NO" sz="900" u="none" strike="noStrike" dirty="0">
                          <a:effectLst/>
                        </a:rPr>
                        <a:t>Kategorisering som angir på hvilket nivå vegmyndigheten for strekningen ligger.</a:t>
                      </a:r>
                      <a:endParaRPr lang="nb-NO" sz="900" b="0" i="0" u="none" strike="noStrike" dirty="0">
                        <a:solidFill>
                          <a:srgbClr val="000000"/>
                        </a:solidFill>
                        <a:effectLst/>
                        <a:latin typeface="Lucida Sans Unicode" panose="020B0602030504020204" pitchFamily="34" charset="0"/>
                      </a:endParaRPr>
                    </a:p>
                  </a:txBody>
                  <a:tcPr marL="4291" marR="4291" marT="4291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b-NO" sz="900" u="none" strike="noStrike" dirty="0">
                          <a:effectLst/>
                        </a:rPr>
                        <a:t>Europaveg</a:t>
                      </a:r>
                      <a:endParaRPr lang="nb-NO" sz="900" b="0" i="0" u="none" strike="noStrike" dirty="0">
                        <a:solidFill>
                          <a:srgbClr val="000000"/>
                        </a:solidFill>
                        <a:effectLst/>
                        <a:latin typeface="Lucida Sans Unicode" panose="020B0602030504020204" pitchFamily="34" charset="0"/>
                      </a:endParaRPr>
                    </a:p>
                  </a:txBody>
                  <a:tcPr marL="4291" marR="4291" marT="4291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b-NO" sz="900" u="none" strike="noStrike" dirty="0">
                          <a:effectLst/>
                        </a:rPr>
                        <a:t>E</a:t>
                      </a:r>
                      <a:endParaRPr lang="nb-NO" sz="900" b="0" i="0" u="none" strike="noStrike" dirty="0">
                        <a:solidFill>
                          <a:srgbClr val="000000"/>
                        </a:solidFill>
                        <a:effectLst/>
                        <a:latin typeface="Lucida Sans Unicode" panose="020B0602030504020204" pitchFamily="34" charset="0"/>
                      </a:endParaRPr>
                    </a:p>
                  </a:txBody>
                  <a:tcPr marL="4291" marR="4291" marT="4291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b-NO" sz="900" u="none" strike="noStrike" dirty="0">
                          <a:effectLst/>
                        </a:rPr>
                        <a:t>SVV er vegmyndighet. Unik nummerering </a:t>
                      </a:r>
                      <a:r>
                        <a:rPr lang="nb-NO" sz="900" u="none" strike="noStrike" dirty="0" err="1">
                          <a:effectLst/>
                        </a:rPr>
                        <a:t>ihht</a:t>
                      </a:r>
                      <a:r>
                        <a:rPr lang="nb-NO" sz="900" u="none" strike="noStrike" dirty="0">
                          <a:effectLst/>
                        </a:rPr>
                        <a:t>. internasjonale avtaler (AGR)</a:t>
                      </a:r>
                      <a:endParaRPr lang="nb-NO" sz="900" b="0" i="0" u="none" strike="noStrike" dirty="0">
                        <a:solidFill>
                          <a:srgbClr val="000000"/>
                        </a:solidFill>
                        <a:effectLst/>
                        <a:latin typeface="Lucida Sans Unicode" panose="020B0602030504020204" pitchFamily="34" charset="0"/>
                      </a:endParaRPr>
                    </a:p>
                  </a:txBody>
                  <a:tcPr marL="4291" marR="4291" marT="4291" marB="0"/>
                </a:tc>
              </a:tr>
              <a:tr h="396826">
                <a:tc v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b-NO" sz="900" u="none" strike="noStrike">
                          <a:effectLst/>
                        </a:rPr>
                        <a:t>Riksveg</a:t>
                      </a:r>
                      <a:endParaRPr lang="nb-NO" sz="900" b="0" i="0" u="none" strike="noStrike">
                        <a:solidFill>
                          <a:srgbClr val="000000"/>
                        </a:solidFill>
                        <a:effectLst/>
                        <a:latin typeface="Lucida Sans Unicode" panose="020B0602030504020204" pitchFamily="34" charset="0"/>
                      </a:endParaRPr>
                    </a:p>
                  </a:txBody>
                  <a:tcPr marL="4291" marR="4291" marT="4291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b-NO" sz="900" u="none" strike="noStrike">
                          <a:effectLst/>
                        </a:rPr>
                        <a:t>R</a:t>
                      </a:r>
                      <a:endParaRPr lang="nb-NO" sz="900" b="0" i="0" u="none" strike="noStrike">
                        <a:solidFill>
                          <a:srgbClr val="000000"/>
                        </a:solidFill>
                        <a:effectLst/>
                        <a:latin typeface="Lucida Sans Unicode" panose="020B0602030504020204" pitchFamily="34" charset="0"/>
                      </a:endParaRPr>
                    </a:p>
                  </a:txBody>
                  <a:tcPr marL="4291" marR="4291" marT="4291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b-NO" sz="900" u="none" strike="noStrike">
                          <a:effectLst/>
                        </a:rPr>
                        <a:t>SVV er vegmyndighet. Unik nummerering på nasjonalt nivå.</a:t>
                      </a:r>
                      <a:endParaRPr lang="nb-NO" sz="900" b="0" i="0" u="none" strike="noStrike">
                        <a:solidFill>
                          <a:srgbClr val="000000"/>
                        </a:solidFill>
                        <a:effectLst/>
                        <a:latin typeface="Lucida Sans Unicode" panose="020B0602030504020204" pitchFamily="34" charset="0"/>
                      </a:endParaRPr>
                    </a:p>
                  </a:txBody>
                  <a:tcPr marL="4291" marR="4291" marT="4291" marB="0"/>
                </a:tc>
              </a:tr>
              <a:tr h="527064">
                <a:tc v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b-NO" sz="900" u="none" strike="noStrike" dirty="0">
                          <a:effectLst/>
                        </a:rPr>
                        <a:t>Fylkesveg</a:t>
                      </a:r>
                      <a:endParaRPr lang="nb-NO" sz="900" b="0" i="0" u="none" strike="noStrike" dirty="0">
                        <a:solidFill>
                          <a:srgbClr val="000000"/>
                        </a:solidFill>
                        <a:effectLst/>
                        <a:latin typeface="Lucida Sans Unicode" panose="020B0602030504020204" pitchFamily="34" charset="0"/>
                      </a:endParaRPr>
                    </a:p>
                  </a:txBody>
                  <a:tcPr marL="4291" marR="4291" marT="4291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b-NO" sz="900" u="none" strike="noStrike">
                          <a:effectLst/>
                        </a:rPr>
                        <a:t>F</a:t>
                      </a:r>
                      <a:endParaRPr lang="nb-NO" sz="900" b="0" i="0" u="none" strike="noStrike">
                        <a:solidFill>
                          <a:srgbClr val="000000"/>
                        </a:solidFill>
                        <a:effectLst/>
                        <a:latin typeface="Lucida Sans Unicode" panose="020B0602030504020204" pitchFamily="34" charset="0"/>
                      </a:endParaRPr>
                    </a:p>
                  </a:txBody>
                  <a:tcPr marL="4291" marR="4291" marT="4291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b-NO" sz="900" u="none" strike="noStrike">
                          <a:effectLst/>
                        </a:rPr>
                        <a:t>Fylkeskommunen er vegmyndighet. Unik nummerering på nasjonalt nivå.</a:t>
                      </a:r>
                      <a:endParaRPr lang="nb-NO" sz="900" b="0" i="0" u="none" strike="noStrike">
                        <a:solidFill>
                          <a:srgbClr val="000000"/>
                        </a:solidFill>
                        <a:effectLst/>
                        <a:latin typeface="Lucida Sans Unicode" panose="020B0602030504020204" pitchFamily="34" charset="0"/>
                      </a:endParaRPr>
                    </a:p>
                  </a:txBody>
                  <a:tcPr marL="4291" marR="4291" marT="4291" marB="0"/>
                </a:tc>
              </a:tr>
              <a:tr h="527064">
                <a:tc v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b-NO" sz="900" u="none" strike="noStrike">
                          <a:effectLst/>
                        </a:rPr>
                        <a:t>Kommunal veg</a:t>
                      </a:r>
                      <a:endParaRPr lang="nb-NO" sz="900" b="0" i="0" u="none" strike="noStrike">
                        <a:solidFill>
                          <a:srgbClr val="000000"/>
                        </a:solidFill>
                        <a:effectLst/>
                        <a:latin typeface="Lucida Sans Unicode" panose="020B0602030504020204" pitchFamily="34" charset="0"/>
                      </a:endParaRPr>
                    </a:p>
                  </a:txBody>
                  <a:tcPr marL="4291" marR="4291" marT="4291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b-NO" sz="900" u="none" strike="noStrike">
                          <a:effectLst/>
                        </a:rPr>
                        <a:t>K</a:t>
                      </a:r>
                      <a:endParaRPr lang="nb-NO" sz="900" b="0" i="0" u="none" strike="noStrike">
                        <a:solidFill>
                          <a:srgbClr val="000000"/>
                        </a:solidFill>
                        <a:effectLst/>
                        <a:latin typeface="Lucida Sans Unicode" panose="020B0602030504020204" pitchFamily="34" charset="0"/>
                      </a:endParaRPr>
                    </a:p>
                  </a:txBody>
                  <a:tcPr marL="4291" marR="4291" marT="4291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b-NO" sz="900" u="none" strike="noStrike">
                          <a:effectLst/>
                        </a:rPr>
                        <a:t>Kommunen er vegmyndighet. Unik nummerering innenfor kommunen.</a:t>
                      </a:r>
                      <a:endParaRPr lang="nb-NO" sz="900" b="0" i="0" u="none" strike="noStrike">
                        <a:solidFill>
                          <a:srgbClr val="000000"/>
                        </a:solidFill>
                        <a:effectLst/>
                        <a:latin typeface="Lucida Sans Unicode" panose="020B0602030504020204" pitchFamily="34" charset="0"/>
                      </a:endParaRPr>
                    </a:p>
                  </a:txBody>
                  <a:tcPr marL="4291" marR="4291" marT="4291" marB="0"/>
                </a:tc>
              </a:tr>
              <a:tr h="396826">
                <a:tc v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b-NO" sz="900" u="none" strike="noStrike">
                          <a:effectLst/>
                        </a:rPr>
                        <a:t>Privat veg</a:t>
                      </a:r>
                      <a:endParaRPr lang="nb-NO" sz="900" b="0" i="0" u="none" strike="noStrike">
                        <a:solidFill>
                          <a:srgbClr val="000000"/>
                        </a:solidFill>
                        <a:effectLst/>
                        <a:latin typeface="Lucida Sans Unicode" panose="020B0602030504020204" pitchFamily="34" charset="0"/>
                      </a:endParaRPr>
                    </a:p>
                  </a:txBody>
                  <a:tcPr marL="4291" marR="4291" marT="4291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b-NO" sz="900" u="none" strike="noStrike">
                          <a:effectLst/>
                        </a:rPr>
                        <a:t>P</a:t>
                      </a:r>
                      <a:endParaRPr lang="nb-NO" sz="900" b="0" i="0" u="none" strike="noStrike">
                        <a:solidFill>
                          <a:srgbClr val="000000"/>
                        </a:solidFill>
                        <a:effectLst/>
                        <a:latin typeface="Lucida Sans Unicode" panose="020B0602030504020204" pitchFamily="34" charset="0"/>
                      </a:endParaRPr>
                    </a:p>
                  </a:txBody>
                  <a:tcPr marL="4291" marR="4291" marT="4291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b-NO" sz="900" u="none" strike="noStrike">
                          <a:effectLst/>
                        </a:rPr>
                        <a:t>Private veger. Evt. nummerering er unik innenfor kommunen.</a:t>
                      </a:r>
                      <a:endParaRPr lang="nb-NO" sz="900" b="0" i="0" u="none" strike="noStrike">
                        <a:solidFill>
                          <a:srgbClr val="000000"/>
                        </a:solidFill>
                        <a:effectLst/>
                        <a:latin typeface="Lucida Sans Unicode" panose="020B0602030504020204" pitchFamily="34" charset="0"/>
                      </a:endParaRPr>
                    </a:p>
                  </a:txBody>
                  <a:tcPr marL="4291" marR="4291" marT="4291" marB="0"/>
                </a:tc>
              </a:tr>
              <a:tr h="403335">
                <a:tc v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b-NO" sz="900" u="none" strike="noStrike">
                          <a:effectLst/>
                        </a:rPr>
                        <a:t>Skogsveg</a:t>
                      </a:r>
                      <a:endParaRPr lang="nb-NO" sz="900" b="0" i="0" u="none" strike="noStrike">
                        <a:solidFill>
                          <a:srgbClr val="000000"/>
                        </a:solidFill>
                        <a:effectLst/>
                        <a:latin typeface="Lucida Sans Unicode" panose="020B0602030504020204" pitchFamily="34" charset="0"/>
                      </a:endParaRPr>
                    </a:p>
                  </a:txBody>
                  <a:tcPr marL="4291" marR="4291" marT="4291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b-NO" sz="900" u="none" strike="noStrike">
                          <a:effectLst/>
                        </a:rPr>
                        <a:t>S</a:t>
                      </a:r>
                      <a:endParaRPr lang="nb-NO" sz="900" b="0" i="0" u="none" strike="noStrike">
                        <a:solidFill>
                          <a:srgbClr val="000000"/>
                        </a:solidFill>
                        <a:effectLst/>
                        <a:latin typeface="Lucida Sans Unicode" panose="020B0602030504020204" pitchFamily="34" charset="0"/>
                      </a:endParaRPr>
                    </a:p>
                  </a:txBody>
                  <a:tcPr marL="4291" marR="4291" marT="4291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b-NO" sz="900" u="none" strike="noStrike">
                          <a:effectLst/>
                        </a:rPr>
                        <a:t>Private landbruksveger som brukes til skogbruksformål. Nummerering ihht ØKS.</a:t>
                      </a:r>
                      <a:endParaRPr lang="nb-NO" sz="900" b="0" i="0" u="none" strike="noStrike">
                        <a:solidFill>
                          <a:srgbClr val="000000"/>
                        </a:solidFill>
                        <a:effectLst/>
                        <a:latin typeface="Lucida Sans Unicode" panose="020B0602030504020204" pitchFamily="34" charset="0"/>
                      </a:endParaRPr>
                    </a:p>
                  </a:txBody>
                  <a:tcPr marL="4291" marR="4291" marT="4291" marB="0"/>
                </a:tc>
              </a:tr>
              <a:tr h="396826">
                <a:tc v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b-NO" sz="900" u="none" strike="noStrike">
                          <a:effectLst/>
                        </a:rPr>
                        <a:t>Vegnummer</a:t>
                      </a:r>
                      <a:endParaRPr lang="nb-NO" sz="900" b="0" i="0" u="none" strike="noStrike">
                        <a:solidFill>
                          <a:srgbClr val="000000"/>
                        </a:solidFill>
                        <a:effectLst/>
                        <a:latin typeface="Lucida Sans Unicode" panose="020B0602030504020204" pitchFamily="34" charset="0"/>
                      </a:endParaRPr>
                    </a:p>
                  </a:txBody>
                  <a:tcPr marL="4291" marR="4291" marT="4291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b-NO" sz="900" u="none" strike="noStrike">
                          <a:effectLst/>
                        </a:rPr>
                        <a:t>Angir hvilke deler av vegnettet som rutemessig hører sammen.</a:t>
                      </a:r>
                      <a:endParaRPr lang="nb-NO" sz="900" b="0" i="0" u="none" strike="noStrike">
                        <a:solidFill>
                          <a:srgbClr val="000000"/>
                        </a:solidFill>
                        <a:effectLst/>
                        <a:latin typeface="Lucida Sans Unicode" panose="020B0602030504020204" pitchFamily="34" charset="0"/>
                      </a:endParaRPr>
                    </a:p>
                  </a:txBody>
                  <a:tcPr marL="4291" marR="4291" marT="4291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b-NO" sz="900" u="none" strike="noStrike">
                          <a:effectLst/>
                        </a:rPr>
                        <a:t> </a:t>
                      </a:r>
                      <a:endParaRPr lang="nb-NO" sz="900" b="0" i="0" u="none" strike="noStrike">
                        <a:solidFill>
                          <a:srgbClr val="000000"/>
                        </a:solidFill>
                        <a:effectLst/>
                        <a:latin typeface="Lucida Sans Unicode" panose="020B0602030504020204" pitchFamily="34" charset="0"/>
                      </a:endParaRPr>
                    </a:p>
                  </a:txBody>
                  <a:tcPr marL="4291" marR="4291" marT="4291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b-NO" sz="900" u="none" strike="noStrike">
                          <a:effectLst/>
                        </a:rPr>
                        <a:t> </a:t>
                      </a:r>
                      <a:endParaRPr lang="nb-NO" sz="900" b="0" i="0" u="none" strike="noStrike">
                        <a:solidFill>
                          <a:srgbClr val="000000"/>
                        </a:solidFill>
                        <a:effectLst/>
                        <a:latin typeface="Lucida Sans Unicode" panose="020B0602030504020204" pitchFamily="34" charset="0"/>
                      </a:endParaRPr>
                    </a:p>
                  </a:txBody>
                  <a:tcPr marL="4291" marR="4291" marT="4291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b-NO" sz="900" u="none" strike="noStrike">
                          <a:effectLst/>
                        </a:rPr>
                        <a:t> </a:t>
                      </a:r>
                      <a:endParaRPr lang="nb-NO" sz="900" b="0" i="0" u="none" strike="noStrike">
                        <a:solidFill>
                          <a:srgbClr val="000000"/>
                        </a:solidFill>
                        <a:effectLst/>
                        <a:latin typeface="Lucida Sans Unicode" panose="020B0602030504020204" pitchFamily="34" charset="0"/>
                      </a:endParaRPr>
                    </a:p>
                  </a:txBody>
                  <a:tcPr marL="4291" marR="4291" marT="4291" marB="0"/>
                </a:tc>
              </a:tr>
              <a:tr h="136350">
                <a:tc v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algn="l" fontAlgn="t"/>
                      <a:r>
                        <a:rPr lang="nb-NO" sz="900" u="none" strike="noStrike">
                          <a:effectLst/>
                        </a:rPr>
                        <a:t>Fase</a:t>
                      </a:r>
                      <a:endParaRPr lang="nb-NO" sz="900" b="0" i="0" u="none" strike="noStrike">
                        <a:solidFill>
                          <a:srgbClr val="000000"/>
                        </a:solidFill>
                        <a:effectLst/>
                        <a:latin typeface="Lucida Sans Unicode" panose="020B0602030504020204" pitchFamily="34" charset="0"/>
                      </a:endParaRPr>
                    </a:p>
                  </a:txBody>
                  <a:tcPr marL="4291" marR="4291" marT="4291" marB="0"/>
                </a:tc>
                <a:tc rowSpan="4">
                  <a:txBody>
                    <a:bodyPr/>
                    <a:lstStyle/>
                    <a:p>
                      <a:pPr algn="l" fontAlgn="t"/>
                      <a:r>
                        <a:rPr lang="nb-NO" sz="900" u="none" strike="noStrike">
                          <a:effectLst/>
                        </a:rPr>
                        <a:t>Angir vegens fase i livet.</a:t>
                      </a:r>
                      <a:endParaRPr lang="nb-NO" sz="900" b="0" i="0" u="none" strike="noStrike">
                        <a:solidFill>
                          <a:srgbClr val="000000"/>
                        </a:solidFill>
                        <a:effectLst/>
                        <a:latin typeface="Lucida Sans Unicode" panose="020B0602030504020204" pitchFamily="34" charset="0"/>
                      </a:endParaRPr>
                    </a:p>
                  </a:txBody>
                  <a:tcPr marL="4291" marR="4291" marT="4291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b-NO" sz="900" u="none" strike="noStrike">
                          <a:effectLst/>
                        </a:rPr>
                        <a:t>Planlagt</a:t>
                      </a:r>
                      <a:endParaRPr lang="nb-NO" sz="900" b="0" i="0" u="none" strike="noStrike">
                        <a:solidFill>
                          <a:srgbClr val="000000"/>
                        </a:solidFill>
                        <a:effectLst/>
                        <a:latin typeface="Lucida Sans Unicode" panose="020B0602030504020204" pitchFamily="34" charset="0"/>
                      </a:endParaRPr>
                    </a:p>
                  </a:txBody>
                  <a:tcPr marL="4291" marR="4291" marT="4291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b-NO" sz="900" u="none" strike="noStrike">
                          <a:effectLst/>
                        </a:rPr>
                        <a:t>P</a:t>
                      </a:r>
                      <a:endParaRPr lang="nb-NO" sz="900" b="0" i="0" u="none" strike="noStrike">
                        <a:solidFill>
                          <a:srgbClr val="000000"/>
                        </a:solidFill>
                        <a:effectLst/>
                        <a:latin typeface="Lucida Sans Unicode" panose="020B0602030504020204" pitchFamily="34" charset="0"/>
                      </a:endParaRPr>
                    </a:p>
                  </a:txBody>
                  <a:tcPr marL="4291" marR="4291" marT="4291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b-NO" sz="900" u="none" strike="noStrike">
                          <a:effectLst/>
                        </a:rPr>
                        <a:t>Planlagt veg, vedtatt trasé.</a:t>
                      </a:r>
                      <a:endParaRPr lang="nb-NO" sz="900" b="0" i="0" u="none" strike="noStrike">
                        <a:solidFill>
                          <a:srgbClr val="000000"/>
                        </a:solidFill>
                        <a:effectLst/>
                        <a:latin typeface="Lucida Sans Unicode" panose="020B0602030504020204" pitchFamily="34" charset="0"/>
                      </a:endParaRPr>
                    </a:p>
                  </a:txBody>
                  <a:tcPr marL="4291" marR="4291" marT="4291" marB="0"/>
                </a:tc>
              </a:tr>
              <a:tr h="136350">
                <a:tc v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b-NO" sz="900" u="none" strike="noStrike">
                          <a:effectLst/>
                        </a:rPr>
                        <a:t>Under bygging</a:t>
                      </a:r>
                      <a:endParaRPr lang="nb-NO" sz="900" b="0" i="0" u="none" strike="noStrike">
                        <a:solidFill>
                          <a:srgbClr val="000000"/>
                        </a:solidFill>
                        <a:effectLst/>
                        <a:latin typeface="Lucida Sans Unicode" panose="020B0602030504020204" pitchFamily="34" charset="0"/>
                      </a:endParaRPr>
                    </a:p>
                  </a:txBody>
                  <a:tcPr marL="4291" marR="4291" marT="4291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b-NO" sz="900" u="none" strike="noStrike">
                          <a:effectLst/>
                        </a:rPr>
                        <a:t>A</a:t>
                      </a:r>
                      <a:endParaRPr lang="nb-NO" sz="900" b="0" i="0" u="none" strike="noStrike">
                        <a:solidFill>
                          <a:srgbClr val="000000"/>
                        </a:solidFill>
                        <a:effectLst/>
                        <a:latin typeface="Lucida Sans Unicode" panose="020B0602030504020204" pitchFamily="34" charset="0"/>
                      </a:endParaRPr>
                    </a:p>
                  </a:txBody>
                  <a:tcPr marL="4291" marR="4291" marT="4291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b-NO" sz="900" u="none" strike="noStrike">
                          <a:effectLst/>
                        </a:rPr>
                        <a:t>Veg under bygging</a:t>
                      </a:r>
                      <a:endParaRPr lang="nb-NO" sz="900" b="0" i="0" u="none" strike="noStrike">
                        <a:solidFill>
                          <a:srgbClr val="000000"/>
                        </a:solidFill>
                        <a:effectLst/>
                        <a:latin typeface="Lucida Sans Unicode" panose="020B0602030504020204" pitchFamily="34" charset="0"/>
                      </a:endParaRPr>
                    </a:p>
                  </a:txBody>
                  <a:tcPr marL="4291" marR="4291" marT="4291" marB="0"/>
                </a:tc>
              </a:tr>
              <a:tr h="266588">
                <a:tc v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b-NO" sz="900" u="none" strike="noStrike">
                          <a:effectLst/>
                        </a:rPr>
                        <a:t>Eksisterende</a:t>
                      </a:r>
                      <a:endParaRPr lang="nb-NO" sz="900" b="0" i="0" u="none" strike="noStrike">
                        <a:solidFill>
                          <a:srgbClr val="000000"/>
                        </a:solidFill>
                        <a:effectLst/>
                        <a:latin typeface="Lucida Sans Unicode" panose="020B0602030504020204" pitchFamily="34" charset="0"/>
                      </a:endParaRPr>
                    </a:p>
                  </a:txBody>
                  <a:tcPr marL="4291" marR="4291" marT="4291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b-NO" sz="900" u="none" strike="noStrike">
                          <a:effectLst/>
                        </a:rPr>
                        <a:t>V</a:t>
                      </a:r>
                      <a:endParaRPr lang="nb-NO" sz="900" b="0" i="0" u="none" strike="noStrike">
                        <a:solidFill>
                          <a:srgbClr val="000000"/>
                        </a:solidFill>
                        <a:effectLst/>
                        <a:latin typeface="Lucida Sans Unicode" panose="020B0602030504020204" pitchFamily="34" charset="0"/>
                      </a:endParaRPr>
                    </a:p>
                  </a:txBody>
                  <a:tcPr marL="4291" marR="4291" marT="4291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b-NO" sz="900" u="none" strike="noStrike" dirty="0">
                          <a:effectLst/>
                        </a:rPr>
                        <a:t>Veg som er del av operativt vegnett</a:t>
                      </a:r>
                      <a:endParaRPr lang="nb-NO" sz="900" b="0" i="0" u="none" strike="noStrike" dirty="0">
                        <a:solidFill>
                          <a:srgbClr val="000000"/>
                        </a:solidFill>
                        <a:effectLst/>
                        <a:latin typeface="Lucida Sans Unicode" panose="020B0602030504020204" pitchFamily="34" charset="0"/>
                      </a:endParaRPr>
                    </a:p>
                  </a:txBody>
                  <a:tcPr marL="4291" marR="4291" marT="4291" marB="0"/>
                </a:tc>
              </a:tr>
              <a:tr h="527064">
                <a:tc v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b-NO" sz="900" u="none" strike="noStrike">
                          <a:effectLst/>
                        </a:rPr>
                        <a:t>Fiktiv</a:t>
                      </a:r>
                      <a:endParaRPr lang="nb-NO" sz="900" b="0" i="0" u="none" strike="noStrike">
                        <a:solidFill>
                          <a:srgbClr val="000000"/>
                        </a:solidFill>
                        <a:effectLst/>
                        <a:latin typeface="Lucida Sans Unicode" panose="020B0602030504020204" pitchFamily="34" charset="0"/>
                      </a:endParaRPr>
                    </a:p>
                  </a:txBody>
                  <a:tcPr marL="4291" marR="4291" marT="4291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b-NO" sz="900" u="none" strike="noStrike">
                          <a:effectLst/>
                        </a:rPr>
                        <a:t>F</a:t>
                      </a:r>
                      <a:endParaRPr lang="nb-NO" sz="900" b="0" i="0" u="none" strike="noStrike">
                        <a:solidFill>
                          <a:srgbClr val="000000"/>
                        </a:solidFill>
                        <a:effectLst/>
                        <a:latin typeface="Lucida Sans Unicode" panose="020B0602030504020204" pitchFamily="34" charset="0"/>
                      </a:endParaRPr>
                    </a:p>
                  </a:txBody>
                  <a:tcPr marL="4291" marR="4291" marT="4291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b-NO" sz="900" u="none" strike="noStrike" dirty="0">
                          <a:effectLst/>
                        </a:rPr>
                        <a:t>Fiktiv </a:t>
                      </a:r>
                      <a:r>
                        <a:rPr lang="nb-NO" sz="900" u="none" strike="noStrike" dirty="0" err="1">
                          <a:effectLst/>
                        </a:rPr>
                        <a:t>veglenke</a:t>
                      </a:r>
                      <a:r>
                        <a:rPr lang="nb-NO" sz="900" u="none" strike="noStrike" dirty="0">
                          <a:effectLst/>
                        </a:rPr>
                        <a:t> for </a:t>
                      </a:r>
                      <a:r>
                        <a:rPr lang="nb-NO" sz="900" u="none" strike="noStrike" dirty="0" err="1">
                          <a:effectLst/>
                        </a:rPr>
                        <a:t>stedfesting</a:t>
                      </a:r>
                      <a:r>
                        <a:rPr lang="nb-NO" sz="900" u="none" strike="noStrike" dirty="0">
                          <a:effectLst/>
                        </a:rPr>
                        <a:t> av objekter som ikke kan stedfestes på andre lenker. </a:t>
                      </a:r>
                      <a:endParaRPr lang="nb-NO" sz="900" u="none" strike="noStrike" dirty="0" smtClean="0">
                        <a:effectLst/>
                      </a:endParaRPr>
                    </a:p>
                    <a:p>
                      <a:pPr algn="l" fontAlgn="t"/>
                      <a:endParaRPr lang="nb-NO" sz="900" b="0" i="0" u="none" strike="noStrike" dirty="0">
                        <a:solidFill>
                          <a:srgbClr val="000000"/>
                        </a:solidFill>
                        <a:effectLst/>
                        <a:latin typeface="Lucida Sans Unicode" panose="020B0602030504020204" pitchFamily="34" charset="0"/>
                      </a:endParaRPr>
                    </a:p>
                  </a:txBody>
                  <a:tcPr marL="4291" marR="4291" marT="4291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06087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Bilde 3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9872" y="116632"/>
            <a:ext cx="5472608" cy="6010628"/>
          </a:xfrm>
          <a:prstGeom prst="rect">
            <a:avLst/>
          </a:prstGeom>
        </p:spPr>
      </p:pic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b-NO" dirty="0" smtClean="0"/>
              <a:t>Strekning – en objekttype og egenskap</a:t>
            </a:r>
            <a:r>
              <a:rPr lang="nb-NO" dirty="0"/>
              <a:t/>
            </a:r>
            <a:br>
              <a:rPr lang="nb-NO" dirty="0"/>
            </a:br>
            <a:endParaRPr lang="nb-NO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nb-NO" dirty="0"/>
              <a:t>Ny </a:t>
            </a:r>
            <a:r>
              <a:rPr lang="nb-NO" dirty="0" err="1"/>
              <a:t>vegreferansemodell</a:t>
            </a:r>
            <a:endParaRPr lang="nb-NO" dirty="0"/>
          </a:p>
        </p:txBody>
      </p:sp>
      <p:sp>
        <p:nvSpPr>
          <p:cNvPr id="39" name="Rektangel 38"/>
          <p:cNvSpPr/>
          <p:nvPr/>
        </p:nvSpPr>
        <p:spPr>
          <a:xfrm>
            <a:off x="256110" y="1584082"/>
            <a:ext cx="3019746" cy="2492990"/>
          </a:xfrm>
          <a:prstGeom prst="rect">
            <a:avLst/>
          </a:prstGeom>
          <a:ln w="12700">
            <a:solidFill>
              <a:schemeClr val="tx2"/>
            </a:solidFill>
          </a:ln>
        </p:spPr>
        <p:txBody>
          <a:bodyPr wrap="square">
            <a:spAutoFit/>
          </a:bodyPr>
          <a:lstStyle/>
          <a:p>
            <a:pPr marL="171450" indent="-171450">
              <a:buFont typeface="Courier New" panose="02070309020205020404" pitchFamily="49" charset="0"/>
              <a:buChar char="o"/>
            </a:pPr>
            <a:r>
              <a:rPr lang="nb-NO" sz="1200" dirty="0" smtClean="0"/>
              <a:t>Deler inn vegsystemet i praktisk håndterbare størrelser nummerert i stigende rekkefølge i vegens retning. Tar utgangspunkt i dagens </a:t>
            </a:r>
            <a:r>
              <a:rPr lang="nb-NO" sz="1200" dirty="0" err="1" smtClean="0"/>
              <a:t>hovedparseller</a:t>
            </a:r>
            <a:r>
              <a:rPr lang="nb-NO" sz="1200" dirty="0" smtClean="0"/>
              <a:t>.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nb-NO" sz="1200" dirty="0" smtClean="0"/>
              <a:t>En strekning består av alle vegtyper som forvaltningsmessig sett hører til den aktuelle vegen innenfor strekningen.</a:t>
            </a:r>
            <a:endParaRPr lang="nb-NO" sz="1200" dirty="0"/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nb-NO" sz="1200" dirty="0" smtClean="0"/>
              <a:t>Nummeres fra vegens start til slutt.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nb-NO" sz="1200" dirty="0" smtClean="0"/>
              <a:t>Er «bestandig», uavhengig av endringer i vegnettet.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nb-NO" sz="1200" dirty="0" smtClean="0"/>
              <a:t>Erstatter flere av dagens parseller.</a:t>
            </a:r>
          </a:p>
        </p:txBody>
      </p:sp>
      <p:grpSp>
        <p:nvGrpSpPr>
          <p:cNvPr id="44" name="Gruppe 43"/>
          <p:cNvGrpSpPr/>
          <p:nvPr/>
        </p:nvGrpSpPr>
        <p:grpSpPr>
          <a:xfrm>
            <a:off x="179512" y="4273707"/>
            <a:ext cx="1613306" cy="1675573"/>
            <a:chOff x="7543329" y="44624"/>
            <a:chExt cx="1613306" cy="1675573"/>
          </a:xfrm>
        </p:grpSpPr>
        <p:pic>
          <p:nvPicPr>
            <p:cNvPr id="42" name="Bilde 4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543329" y="44624"/>
              <a:ext cx="1613306" cy="1675573"/>
            </a:xfrm>
            <a:prstGeom prst="rect">
              <a:avLst/>
            </a:prstGeom>
          </p:spPr>
        </p:pic>
        <p:sp>
          <p:nvSpPr>
            <p:cNvPr id="43" name="Ellipse 42"/>
            <p:cNvSpPr/>
            <p:nvPr/>
          </p:nvSpPr>
          <p:spPr>
            <a:xfrm>
              <a:off x="7596336" y="332656"/>
              <a:ext cx="792088" cy="288032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11" name="Gruppe 10"/>
          <p:cNvGrpSpPr/>
          <p:nvPr/>
        </p:nvGrpSpPr>
        <p:grpSpPr>
          <a:xfrm>
            <a:off x="1907704" y="4365252"/>
            <a:ext cx="1718063" cy="1522918"/>
            <a:chOff x="1907704" y="4365252"/>
            <a:chExt cx="1718063" cy="1522918"/>
          </a:xfrm>
        </p:grpSpPr>
        <p:grpSp>
          <p:nvGrpSpPr>
            <p:cNvPr id="29" name="Gruppe 28"/>
            <p:cNvGrpSpPr/>
            <p:nvPr/>
          </p:nvGrpSpPr>
          <p:grpSpPr>
            <a:xfrm>
              <a:off x="1907704" y="4365252"/>
              <a:ext cx="1718063" cy="1522918"/>
              <a:chOff x="3306261" y="1700808"/>
              <a:chExt cx="5010155" cy="4062822"/>
            </a:xfrm>
          </p:grpSpPr>
          <p:sp>
            <p:nvSpPr>
              <p:cNvPr id="30" name="Frihåndsform 29"/>
              <p:cNvSpPr/>
              <p:nvPr/>
            </p:nvSpPr>
            <p:spPr>
              <a:xfrm>
                <a:off x="3394983" y="1838320"/>
                <a:ext cx="1495590" cy="605649"/>
              </a:xfrm>
              <a:custGeom>
                <a:avLst/>
                <a:gdLst>
                  <a:gd name="connsiteX0" fmla="*/ 1944130 w 1944130"/>
                  <a:gd name="connsiteY0" fmla="*/ 807308 h 807308"/>
                  <a:gd name="connsiteX1" fmla="*/ 1705232 w 1944130"/>
                  <a:gd name="connsiteY1" fmla="*/ 757881 h 807308"/>
                  <a:gd name="connsiteX2" fmla="*/ 1145059 w 1944130"/>
                  <a:gd name="connsiteY2" fmla="*/ 584887 h 807308"/>
                  <a:gd name="connsiteX3" fmla="*/ 1013254 w 1944130"/>
                  <a:gd name="connsiteY3" fmla="*/ 527222 h 807308"/>
                  <a:gd name="connsiteX4" fmla="*/ 815546 w 1944130"/>
                  <a:gd name="connsiteY4" fmla="*/ 428368 h 807308"/>
                  <a:gd name="connsiteX5" fmla="*/ 675503 w 1944130"/>
                  <a:gd name="connsiteY5" fmla="*/ 329514 h 807308"/>
                  <a:gd name="connsiteX6" fmla="*/ 576649 w 1944130"/>
                  <a:gd name="connsiteY6" fmla="*/ 255373 h 807308"/>
                  <a:gd name="connsiteX7" fmla="*/ 387178 w 1944130"/>
                  <a:gd name="connsiteY7" fmla="*/ 115330 h 807308"/>
                  <a:gd name="connsiteX8" fmla="*/ 345989 w 1944130"/>
                  <a:gd name="connsiteY8" fmla="*/ 74141 h 807308"/>
                  <a:gd name="connsiteX9" fmla="*/ 280087 w 1944130"/>
                  <a:gd name="connsiteY9" fmla="*/ 32952 h 807308"/>
                  <a:gd name="connsiteX10" fmla="*/ 0 w 1944130"/>
                  <a:gd name="connsiteY10" fmla="*/ 0 h 8073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944130" h="807308">
                    <a:moveTo>
                      <a:pt x="1944130" y="807308"/>
                    </a:moveTo>
                    <a:cubicBezTo>
                      <a:pt x="1891270" y="801129"/>
                      <a:pt x="1838410" y="794951"/>
                      <a:pt x="1705232" y="757881"/>
                    </a:cubicBezTo>
                    <a:cubicBezTo>
                      <a:pt x="1572054" y="720811"/>
                      <a:pt x="1260389" y="623330"/>
                      <a:pt x="1145059" y="584887"/>
                    </a:cubicBezTo>
                    <a:cubicBezTo>
                      <a:pt x="1029729" y="546444"/>
                      <a:pt x="1068173" y="553308"/>
                      <a:pt x="1013254" y="527222"/>
                    </a:cubicBezTo>
                    <a:cubicBezTo>
                      <a:pt x="958335" y="501136"/>
                      <a:pt x="871838" y="461319"/>
                      <a:pt x="815546" y="428368"/>
                    </a:cubicBezTo>
                    <a:cubicBezTo>
                      <a:pt x="759254" y="395417"/>
                      <a:pt x="715319" y="358346"/>
                      <a:pt x="675503" y="329514"/>
                    </a:cubicBezTo>
                    <a:cubicBezTo>
                      <a:pt x="635687" y="300682"/>
                      <a:pt x="576649" y="255373"/>
                      <a:pt x="576649" y="255373"/>
                    </a:cubicBezTo>
                    <a:cubicBezTo>
                      <a:pt x="528595" y="219676"/>
                      <a:pt x="425621" y="145535"/>
                      <a:pt x="387178" y="115330"/>
                    </a:cubicBezTo>
                    <a:cubicBezTo>
                      <a:pt x="348735" y="85125"/>
                      <a:pt x="363837" y="87871"/>
                      <a:pt x="345989" y="74141"/>
                    </a:cubicBezTo>
                    <a:cubicBezTo>
                      <a:pt x="328141" y="60411"/>
                      <a:pt x="337752" y="45309"/>
                      <a:pt x="280087" y="32952"/>
                    </a:cubicBezTo>
                    <a:cubicBezTo>
                      <a:pt x="222422" y="20595"/>
                      <a:pt x="111211" y="10297"/>
                      <a:pt x="0" y="0"/>
                    </a:cubicBezTo>
                  </a:path>
                </a:pathLst>
              </a:custGeom>
              <a:noFill/>
              <a:ln w="19050">
                <a:solidFill>
                  <a:srgbClr val="E1E60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b-NO"/>
              </a:p>
            </p:txBody>
          </p:sp>
          <p:sp>
            <p:nvSpPr>
              <p:cNvPr id="31" name="Frihåndsform 30"/>
              <p:cNvSpPr/>
              <p:nvPr/>
            </p:nvSpPr>
            <p:spPr>
              <a:xfrm>
                <a:off x="6218788" y="2858035"/>
                <a:ext cx="2097628" cy="1223657"/>
              </a:xfrm>
              <a:custGeom>
                <a:avLst/>
                <a:gdLst>
                  <a:gd name="connsiteX0" fmla="*/ 0 w 2726724"/>
                  <a:gd name="connsiteY0" fmla="*/ 1589902 h 1631091"/>
                  <a:gd name="connsiteX1" fmla="*/ 172994 w 2726724"/>
                  <a:gd name="connsiteY1" fmla="*/ 1631091 h 1631091"/>
                  <a:gd name="connsiteX2" fmla="*/ 593124 w 2726724"/>
                  <a:gd name="connsiteY2" fmla="*/ 1589902 h 1631091"/>
                  <a:gd name="connsiteX3" fmla="*/ 873210 w 2726724"/>
                  <a:gd name="connsiteY3" fmla="*/ 1433383 h 1631091"/>
                  <a:gd name="connsiteX4" fmla="*/ 1293340 w 2726724"/>
                  <a:gd name="connsiteY4" fmla="*/ 1013254 h 1631091"/>
                  <a:gd name="connsiteX5" fmla="*/ 1507524 w 2726724"/>
                  <a:gd name="connsiteY5" fmla="*/ 790832 h 1631091"/>
                  <a:gd name="connsiteX6" fmla="*/ 1919416 w 2726724"/>
                  <a:gd name="connsiteY6" fmla="*/ 584886 h 1631091"/>
                  <a:gd name="connsiteX7" fmla="*/ 2405448 w 2726724"/>
                  <a:gd name="connsiteY7" fmla="*/ 304800 h 1631091"/>
                  <a:gd name="connsiteX8" fmla="*/ 2627870 w 2726724"/>
                  <a:gd name="connsiteY8" fmla="*/ 148281 h 1631091"/>
                  <a:gd name="connsiteX9" fmla="*/ 2726724 w 2726724"/>
                  <a:gd name="connsiteY9" fmla="*/ 0 h 16310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726724" h="1631091">
                    <a:moveTo>
                      <a:pt x="0" y="1589902"/>
                    </a:moveTo>
                    <a:cubicBezTo>
                      <a:pt x="37070" y="1610496"/>
                      <a:pt x="74140" y="1631091"/>
                      <a:pt x="172994" y="1631091"/>
                    </a:cubicBezTo>
                    <a:cubicBezTo>
                      <a:pt x="271848" y="1631091"/>
                      <a:pt x="476421" y="1622853"/>
                      <a:pt x="593124" y="1589902"/>
                    </a:cubicBezTo>
                    <a:cubicBezTo>
                      <a:pt x="709827" y="1556951"/>
                      <a:pt x="756507" y="1529491"/>
                      <a:pt x="873210" y="1433383"/>
                    </a:cubicBezTo>
                    <a:cubicBezTo>
                      <a:pt x="989913" y="1337275"/>
                      <a:pt x="1187621" y="1120346"/>
                      <a:pt x="1293340" y="1013254"/>
                    </a:cubicBezTo>
                    <a:cubicBezTo>
                      <a:pt x="1399059" y="906162"/>
                      <a:pt x="1403178" y="862227"/>
                      <a:pt x="1507524" y="790832"/>
                    </a:cubicBezTo>
                    <a:cubicBezTo>
                      <a:pt x="1611870" y="719437"/>
                      <a:pt x="1769762" y="665891"/>
                      <a:pt x="1919416" y="584886"/>
                    </a:cubicBezTo>
                    <a:cubicBezTo>
                      <a:pt x="2069070" y="503881"/>
                      <a:pt x="2287372" y="377567"/>
                      <a:pt x="2405448" y="304800"/>
                    </a:cubicBezTo>
                    <a:cubicBezTo>
                      <a:pt x="2523524" y="232033"/>
                      <a:pt x="2574324" y="199081"/>
                      <a:pt x="2627870" y="148281"/>
                    </a:cubicBezTo>
                    <a:cubicBezTo>
                      <a:pt x="2681416" y="97481"/>
                      <a:pt x="2704070" y="48740"/>
                      <a:pt x="2726724" y="0"/>
                    </a:cubicBezTo>
                  </a:path>
                </a:pathLst>
              </a:custGeom>
              <a:noFill/>
              <a:ln w="1905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b-NO"/>
              </a:p>
            </p:txBody>
          </p:sp>
          <p:cxnSp>
            <p:nvCxnSpPr>
              <p:cNvPr id="32" name="Rett linje 31"/>
              <p:cNvCxnSpPr/>
              <p:nvPr/>
            </p:nvCxnSpPr>
            <p:spPr>
              <a:xfrm>
                <a:off x="4163697" y="2641816"/>
                <a:ext cx="601641" cy="1758652"/>
              </a:xfrm>
              <a:prstGeom prst="line">
                <a:avLst/>
              </a:prstGeom>
              <a:ln w="19050">
                <a:solidFill>
                  <a:srgbClr val="7AF1F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Rett linje 32"/>
              <p:cNvCxnSpPr/>
              <p:nvPr/>
            </p:nvCxnSpPr>
            <p:spPr>
              <a:xfrm>
                <a:off x="3511539" y="3772995"/>
                <a:ext cx="2160392" cy="1064137"/>
              </a:xfrm>
              <a:prstGeom prst="lin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Rett linje 33"/>
              <p:cNvCxnSpPr/>
              <p:nvPr/>
            </p:nvCxnSpPr>
            <p:spPr>
              <a:xfrm flipV="1">
                <a:off x="5657379" y="1820099"/>
                <a:ext cx="1866" cy="3943531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Rett linje 34"/>
              <p:cNvCxnSpPr/>
              <p:nvPr/>
            </p:nvCxnSpPr>
            <p:spPr>
              <a:xfrm flipV="1">
                <a:off x="5659244" y="3405346"/>
                <a:ext cx="1253691" cy="1115801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Frihåndsform 35"/>
              <p:cNvSpPr/>
              <p:nvPr/>
            </p:nvSpPr>
            <p:spPr>
              <a:xfrm>
                <a:off x="5676391" y="2481050"/>
                <a:ext cx="147633" cy="1409061"/>
              </a:xfrm>
              <a:custGeom>
                <a:avLst/>
                <a:gdLst>
                  <a:gd name="connsiteX0" fmla="*/ 0 w 191910"/>
                  <a:gd name="connsiteY0" fmla="*/ 1878227 h 1878227"/>
                  <a:gd name="connsiteX1" fmla="*/ 156519 w 191910"/>
                  <a:gd name="connsiteY1" fmla="*/ 1779373 h 1878227"/>
                  <a:gd name="connsiteX2" fmla="*/ 189470 w 191910"/>
                  <a:gd name="connsiteY2" fmla="*/ 1433384 h 1878227"/>
                  <a:gd name="connsiteX3" fmla="*/ 189470 w 191910"/>
                  <a:gd name="connsiteY3" fmla="*/ 1194487 h 1878227"/>
                  <a:gd name="connsiteX4" fmla="*/ 189470 w 191910"/>
                  <a:gd name="connsiteY4" fmla="*/ 996779 h 1878227"/>
                  <a:gd name="connsiteX5" fmla="*/ 189470 w 191910"/>
                  <a:gd name="connsiteY5" fmla="*/ 749644 h 1878227"/>
                  <a:gd name="connsiteX6" fmla="*/ 181232 w 191910"/>
                  <a:gd name="connsiteY6" fmla="*/ 584887 h 1878227"/>
                  <a:gd name="connsiteX7" fmla="*/ 181232 w 191910"/>
                  <a:gd name="connsiteY7" fmla="*/ 214184 h 1878227"/>
                  <a:gd name="connsiteX8" fmla="*/ 90616 w 191910"/>
                  <a:gd name="connsiteY8" fmla="*/ 98854 h 1878227"/>
                  <a:gd name="connsiteX9" fmla="*/ 24713 w 191910"/>
                  <a:gd name="connsiteY9" fmla="*/ 24714 h 1878227"/>
                  <a:gd name="connsiteX10" fmla="*/ 0 w 191910"/>
                  <a:gd name="connsiteY10" fmla="*/ 0 h 18782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91910" h="1878227">
                    <a:moveTo>
                      <a:pt x="0" y="1878227"/>
                    </a:moveTo>
                    <a:cubicBezTo>
                      <a:pt x="62470" y="1865870"/>
                      <a:pt x="124941" y="1853513"/>
                      <a:pt x="156519" y="1779373"/>
                    </a:cubicBezTo>
                    <a:cubicBezTo>
                      <a:pt x="188097" y="1705233"/>
                      <a:pt x="183978" y="1530865"/>
                      <a:pt x="189470" y="1433384"/>
                    </a:cubicBezTo>
                    <a:cubicBezTo>
                      <a:pt x="194962" y="1335903"/>
                      <a:pt x="189470" y="1194487"/>
                      <a:pt x="189470" y="1194487"/>
                    </a:cubicBezTo>
                    <a:lnTo>
                      <a:pt x="189470" y="996779"/>
                    </a:lnTo>
                    <a:cubicBezTo>
                      <a:pt x="189470" y="922639"/>
                      <a:pt x="190843" y="818293"/>
                      <a:pt x="189470" y="749644"/>
                    </a:cubicBezTo>
                    <a:cubicBezTo>
                      <a:pt x="188097" y="680995"/>
                      <a:pt x="182605" y="674130"/>
                      <a:pt x="181232" y="584887"/>
                    </a:cubicBezTo>
                    <a:cubicBezTo>
                      <a:pt x="179859" y="495644"/>
                      <a:pt x="196335" y="295189"/>
                      <a:pt x="181232" y="214184"/>
                    </a:cubicBezTo>
                    <a:cubicBezTo>
                      <a:pt x="166129" y="133179"/>
                      <a:pt x="116702" y="130432"/>
                      <a:pt x="90616" y="98854"/>
                    </a:cubicBezTo>
                    <a:cubicBezTo>
                      <a:pt x="64530" y="67276"/>
                      <a:pt x="39816" y="41190"/>
                      <a:pt x="24713" y="24714"/>
                    </a:cubicBezTo>
                    <a:cubicBezTo>
                      <a:pt x="9610" y="8238"/>
                      <a:pt x="4805" y="4119"/>
                      <a:pt x="0" y="0"/>
                    </a:cubicBezTo>
                  </a:path>
                </a:pathLst>
              </a:custGeom>
              <a:noFill/>
              <a:ln w="19050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b-NO"/>
              </a:p>
            </p:txBody>
          </p:sp>
          <p:sp>
            <p:nvSpPr>
              <p:cNvPr id="37" name="Frihåndsform 36"/>
              <p:cNvSpPr/>
              <p:nvPr/>
            </p:nvSpPr>
            <p:spPr>
              <a:xfrm>
                <a:off x="5828485" y="2654093"/>
                <a:ext cx="259827" cy="834312"/>
              </a:xfrm>
              <a:custGeom>
                <a:avLst/>
                <a:gdLst>
                  <a:gd name="connsiteX0" fmla="*/ 0 w 337751"/>
                  <a:gd name="connsiteY0" fmla="*/ 1112108 h 1112108"/>
                  <a:gd name="connsiteX1" fmla="*/ 181232 w 337751"/>
                  <a:gd name="connsiteY1" fmla="*/ 897924 h 1112108"/>
                  <a:gd name="connsiteX2" fmla="*/ 247135 w 337751"/>
                  <a:gd name="connsiteY2" fmla="*/ 683740 h 1112108"/>
                  <a:gd name="connsiteX3" fmla="*/ 280086 w 337751"/>
                  <a:gd name="connsiteY3" fmla="*/ 469557 h 1112108"/>
                  <a:gd name="connsiteX4" fmla="*/ 263611 w 337751"/>
                  <a:gd name="connsiteY4" fmla="*/ 271848 h 1112108"/>
                  <a:gd name="connsiteX5" fmla="*/ 337751 w 337751"/>
                  <a:gd name="connsiteY5" fmla="*/ 0 h 11121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37751" h="1112108">
                    <a:moveTo>
                      <a:pt x="0" y="1112108"/>
                    </a:moveTo>
                    <a:cubicBezTo>
                      <a:pt x="70021" y="1040713"/>
                      <a:pt x="140043" y="969319"/>
                      <a:pt x="181232" y="897924"/>
                    </a:cubicBezTo>
                    <a:cubicBezTo>
                      <a:pt x="222421" y="826529"/>
                      <a:pt x="230659" y="755134"/>
                      <a:pt x="247135" y="683740"/>
                    </a:cubicBezTo>
                    <a:cubicBezTo>
                      <a:pt x="263611" y="612346"/>
                      <a:pt x="277340" y="538206"/>
                      <a:pt x="280086" y="469557"/>
                    </a:cubicBezTo>
                    <a:cubicBezTo>
                      <a:pt x="282832" y="400908"/>
                      <a:pt x="254000" y="350107"/>
                      <a:pt x="263611" y="271848"/>
                    </a:cubicBezTo>
                    <a:cubicBezTo>
                      <a:pt x="273222" y="193589"/>
                      <a:pt x="305486" y="96794"/>
                      <a:pt x="337751" y="0"/>
                    </a:cubicBezTo>
                  </a:path>
                </a:pathLst>
              </a:custGeom>
              <a:noFill/>
              <a:ln w="19050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b-NO"/>
              </a:p>
            </p:txBody>
          </p:sp>
          <p:sp>
            <p:nvSpPr>
              <p:cNvPr id="38" name="Frihåndsform 37"/>
              <p:cNvSpPr/>
              <p:nvPr/>
            </p:nvSpPr>
            <p:spPr>
              <a:xfrm>
                <a:off x="6024939" y="2759154"/>
                <a:ext cx="443607" cy="457327"/>
              </a:xfrm>
              <a:custGeom>
                <a:avLst/>
                <a:gdLst>
                  <a:gd name="connsiteX0" fmla="*/ 0 w 576648"/>
                  <a:gd name="connsiteY0" fmla="*/ 609600 h 609600"/>
                  <a:gd name="connsiteX1" fmla="*/ 189470 w 576648"/>
                  <a:gd name="connsiteY1" fmla="*/ 527222 h 609600"/>
                  <a:gd name="connsiteX2" fmla="*/ 337751 w 576648"/>
                  <a:gd name="connsiteY2" fmla="*/ 453081 h 609600"/>
                  <a:gd name="connsiteX3" fmla="*/ 494270 w 576648"/>
                  <a:gd name="connsiteY3" fmla="*/ 238897 h 609600"/>
                  <a:gd name="connsiteX4" fmla="*/ 543697 w 576648"/>
                  <a:gd name="connsiteY4" fmla="*/ 131805 h 609600"/>
                  <a:gd name="connsiteX5" fmla="*/ 576648 w 576648"/>
                  <a:gd name="connsiteY5" fmla="*/ 0 h 609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76648" h="609600">
                    <a:moveTo>
                      <a:pt x="0" y="609600"/>
                    </a:moveTo>
                    <a:cubicBezTo>
                      <a:pt x="67962" y="579394"/>
                      <a:pt x="133178" y="553308"/>
                      <a:pt x="189470" y="527222"/>
                    </a:cubicBezTo>
                    <a:cubicBezTo>
                      <a:pt x="245762" y="501135"/>
                      <a:pt x="286951" y="501135"/>
                      <a:pt x="337751" y="453081"/>
                    </a:cubicBezTo>
                    <a:cubicBezTo>
                      <a:pt x="388551" y="405027"/>
                      <a:pt x="459946" y="292443"/>
                      <a:pt x="494270" y="238897"/>
                    </a:cubicBezTo>
                    <a:cubicBezTo>
                      <a:pt x="528594" y="185351"/>
                      <a:pt x="529967" y="171621"/>
                      <a:pt x="543697" y="131805"/>
                    </a:cubicBezTo>
                    <a:cubicBezTo>
                      <a:pt x="557427" y="91989"/>
                      <a:pt x="567037" y="45994"/>
                      <a:pt x="576648" y="0"/>
                    </a:cubicBezTo>
                  </a:path>
                </a:pathLst>
              </a:custGeom>
              <a:noFill/>
              <a:ln w="19050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b-NO"/>
              </a:p>
            </p:txBody>
          </p:sp>
          <p:sp>
            <p:nvSpPr>
              <p:cNvPr id="41" name="Frihåndsform 40"/>
              <p:cNvSpPr/>
              <p:nvPr/>
            </p:nvSpPr>
            <p:spPr>
              <a:xfrm>
                <a:off x="3521728" y="3469864"/>
                <a:ext cx="1508264" cy="1125679"/>
              </a:xfrm>
              <a:custGeom>
                <a:avLst/>
                <a:gdLst>
                  <a:gd name="connsiteX0" fmla="*/ 1960605 w 1960605"/>
                  <a:gd name="connsiteY0" fmla="*/ 1433384 h 1500489"/>
                  <a:gd name="connsiteX1" fmla="*/ 1787611 w 1960605"/>
                  <a:gd name="connsiteY1" fmla="*/ 1499287 h 1500489"/>
                  <a:gd name="connsiteX2" fmla="*/ 1573427 w 1960605"/>
                  <a:gd name="connsiteY2" fmla="*/ 1466336 h 1500489"/>
                  <a:gd name="connsiteX3" fmla="*/ 1408670 w 1960605"/>
                  <a:gd name="connsiteY3" fmla="*/ 1351006 h 1500489"/>
                  <a:gd name="connsiteX4" fmla="*/ 1235675 w 1960605"/>
                  <a:gd name="connsiteY4" fmla="*/ 1252152 h 1500489"/>
                  <a:gd name="connsiteX5" fmla="*/ 955589 w 1960605"/>
                  <a:gd name="connsiteY5" fmla="*/ 1128584 h 1500489"/>
                  <a:gd name="connsiteX6" fmla="*/ 832021 w 1960605"/>
                  <a:gd name="connsiteY6" fmla="*/ 1070919 h 1500489"/>
                  <a:gd name="connsiteX7" fmla="*/ 749643 w 1960605"/>
                  <a:gd name="connsiteY7" fmla="*/ 1021492 h 1500489"/>
                  <a:gd name="connsiteX8" fmla="*/ 642551 w 1960605"/>
                  <a:gd name="connsiteY8" fmla="*/ 906163 h 1500489"/>
                  <a:gd name="connsiteX9" fmla="*/ 634313 w 1960605"/>
                  <a:gd name="connsiteY9" fmla="*/ 626076 h 1500489"/>
                  <a:gd name="connsiteX10" fmla="*/ 601362 w 1960605"/>
                  <a:gd name="connsiteY10" fmla="*/ 428368 h 1500489"/>
                  <a:gd name="connsiteX11" fmla="*/ 477794 w 1960605"/>
                  <a:gd name="connsiteY11" fmla="*/ 263611 h 1500489"/>
                  <a:gd name="connsiteX12" fmla="*/ 345989 w 1960605"/>
                  <a:gd name="connsiteY12" fmla="*/ 156519 h 1500489"/>
                  <a:gd name="connsiteX13" fmla="*/ 74140 w 1960605"/>
                  <a:gd name="connsiteY13" fmla="*/ 32952 h 1500489"/>
                  <a:gd name="connsiteX14" fmla="*/ 0 w 1960605"/>
                  <a:gd name="connsiteY14" fmla="*/ 0 h 1500489"/>
                  <a:gd name="connsiteX15" fmla="*/ 0 w 1960605"/>
                  <a:gd name="connsiteY15" fmla="*/ 0 h 15004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960605" h="1500489">
                    <a:moveTo>
                      <a:pt x="1960605" y="1433384"/>
                    </a:moveTo>
                    <a:cubicBezTo>
                      <a:pt x="1906373" y="1463589"/>
                      <a:pt x="1852141" y="1493795"/>
                      <a:pt x="1787611" y="1499287"/>
                    </a:cubicBezTo>
                    <a:cubicBezTo>
                      <a:pt x="1723081" y="1504779"/>
                      <a:pt x="1636584" y="1491050"/>
                      <a:pt x="1573427" y="1466336"/>
                    </a:cubicBezTo>
                    <a:cubicBezTo>
                      <a:pt x="1510270" y="1441623"/>
                      <a:pt x="1464962" y="1386703"/>
                      <a:pt x="1408670" y="1351006"/>
                    </a:cubicBezTo>
                    <a:cubicBezTo>
                      <a:pt x="1352378" y="1315309"/>
                      <a:pt x="1311188" y="1289222"/>
                      <a:pt x="1235675" y="1252152"/>
                    </a:cubicBezTo>
                    <a:cubicBezTo>
                      <a:pt x="1160162" y="1215082"/>
                      <a:pt x="1022865" y="1158789"/>
                      <a:pt x="955589" y="1128584"/>
                    </a:cubicBezTo>
                    <a:cubicBezTo>
                      <a:pt x="888313" y="1098378"/>
                      <a:pt x="866345" y="1088768"/>
                      <a:pt x="832021" y="1070919"/>
                    </a:cubicBezTo>
                    <a:cubicBezTo>
                      <a:pt x="797697" y="1053070"/>
                      <a:pt x="781221" y="1048951"/>
                      <a:pt x="749643" y="1021492"/>
                    </a:cubicBezTo>
                    <a:cubicBezTo>
                      <a:pt x="718065" y="994033"/>
                      <a:pt x="661773" y="972066"/>
                      <a:pt x="642551" y="906163"/>
                    </a:cubicBezTo>
                    <a:cubicBezTo>
                      <a:pt x="623329" y="840260"/>
                      <a:pt x="641178" y="705709"/>
                      <a:pt x="634313" y="626076"/>
                    </a:cubicBezTo>
                    <a:cubicBezTo>
                      <a:pt x="627448" y="546443"/>
                      <a:pt x="627449" y="488779"/>
                      <a:pt x="601362" y="428368"/>
                    </a:cubicBezTo>
                    <a:cubicBezTo>
                      <a:pt x="575275" y="367957"/>
                      <a:pt x="520356" y="308919"/>
                      <a:pt x="477794" y="263611"/>
                    </a:cubicBezTo>
                    <a:cubicBezTo>
                      <a:pt x="435232" y="218303"/>
                      <a:pt x="413265" y="194962"/>
                      <a:pt x="345989" y="156519"/>
                    </a:cubicBezTo>
                    <a:cubicBezTo>
                      <a:pt x="278713" y="118076"/>
                      <a:pt x="74140" y="32952"/>
                      <a:pt x="74140" y="32952"/>
                    </a:cubicBez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w="19050">
                <a:solidFill>
                  <a:schemeClr val="accent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b-NO"/>
              </a:p>
            </p:txBody>
          </p:sp>
          <p:sp>
            <p:nvSpPr>
              <p:cNvPr id="45" name="Frihåndsform 44"/>
              <p:cNvSpPr/>
              <p:nvPr/>
            </p:nvSpPr>
            <p:spPr>
              <a:xfrm>
                <a:off x="4510337" y="1961922"/>
                <a:ext cx="589364" cy="1674805"/>
              </a:xfrm>
              <a:custGeom>
                <a:avLst/>
                <a:gdLst>
                  <a:gd name="connsiteX0" fmla="*/ 0 w 766119"/>
                  <a:gd name="connsiteY0" fmla="*/ 2232454 h 2232454"/>
                  <a:gd name="connsiteX1" fmla="*/ 263611 w 766119"/>
                  <a:gd name="connsiteY1" fmla="*/ 2059459 h 2232454"/>
                  <a:gd name="connsiteX2" fmla="*/ 436606 w 766119"/>
                  <a:gd name="connsiteY2" fmla="*/ 1812324 h 2232454"/>
                  <a:gd name="connsiteX3" fmla="*/ 601363 w 766119"/>
                  <a:gd name="connsiteY3" fmla="*/ 1441622 h 2232454"/>
                  <a:gd name="connsiteX4" fmla="*/ 700217 w 766119"/>
                  <a:gd name="connsiteY4" fmla="*/ 1169773 h 2232454"/>
                  <a:gd name="connsiteX5" fmla="*/ 749644 w 766119"/>
                  <a:gd name="connsiteY5" fmla="*/ 815546 h 2232454"/>
                  <a:gd name="connsiteX6" fmla="*/ 766119 w 766119"/>
                  <a:gd name="connsiteY6" fmla="*/ 436605 h 2232454"/>
                  <a:gd name="connsiteX7" fmla="*/ 749644 w 766119"/>
                  <a:gd name="connsiteY7" fmla="*/ 197708 h 2232454"/>
                  <a:gd name="connsiteX8" fmla="*/ 724930 w 766119"/>
                  <a:gd name="connsiteY8" fmla="*/ 0 h 2232454"/>
                  <a:gd name="connsiteX9" fmla="*/ 724930 w 766119"/>
                  <a:gd name="connsiteY9" fmla="*/ 0 h 2232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6119" h="2232454">
                    <a:moveTo>
                      <a:pt x="0" y="2232454"/>
                    </a:moveTo>
                    <a:cubicBezTo>
                      <a:pt x="95421" y="2180967"/>
                      <a:pt x="190843" y="2129481"/>
                      <a:pt x="263611" y="2059459"/>
                    </a:cubicBezTo>
                    <a:cubicBezTo>
                      <a:pt x="336379" y="1989437"/>
                      <a:pt x="380314" y="1915297"/>
                      <a:pt x="436606" y="1812324"/>
                    </a:cubicBezTo>
                    <a:cubicBezTo>
                      <a:pt x="492898" y="1709351"/>
                      <a:pt x="557428" y="1548714"/>
                      <a:pt x="601363" y="1441622"/>
                    </a:cubicBezTo>
                    <a:cubicBezTo>
                      <a:pt x="645298" y="1334530"/>
                      <a:pt x="675504" y="1274119"/>
                      <a:pt x="700217" y="1169773"/>
                    </a:cubicBezTo>
                    <a:cubicBezTo>
                      <a:pt x="724930" y="1065427"/>
                      <a:pt x="738660" y="937741"/>
                      <a:pt x="749644" y="815546"/>
                    </a:cubicBezTo>
                    <a:cubicBezTo>
                      <a:pt x="760628" y="693351"/>
                      <a:pt x="766119" y="539578"/>
                      <a:pt x="766119" y="436605"/>
                    </a:cubicBezTo>
                    <a:cubicBezTo>
                      <a:pt x="766119" y="333632"/>
                      <a:pt x="756509" y="270475"/>
                      <a:pt x="749644" y="197708"/>
                    </a:cubicBezTo>
                    <a:cubicBezTo>
                      <a:pt x="742779" y="124940"/>
                      <a:pt x="724930" y="0"/>
                      <a:pt x="724930" y="0"/>
                    </a:cubicBezTo>
                    <a:lnTo>
                      <a:pt x="724930" y="0"/>
                    </a:lnTo>
                  </a:path>
                </a:pathLst>
              </a:custGeom>
              <a:noFill/>
              <a:ln w="1905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b-NO"/>
              </a:p>
            </p:txBody>
          </p:sp>
          <p:sp>
            <p:nvSpPr>
              <p:cNvPr id="46" name="Frihåndsform 45"/>
              <p:cNvSpPr/>
              <p:nvPr/>
            </p:nvSpPr>
            <p:spPr>
              <a:xfrm>
                <a:off x="4881066" y="3012975"/>
                <a:ext cx="475293" cy="237759"/>
              </a:xfrm>
              <a:custGeom>
                <a:avLst/>
                <a:gdLst>
                  <a:gd name="connsiteX0" fmla="*/ 0 w 617838"/>
                  <a:gd name="connsiteY0" fmla="*/ 316924 h 316924"/>
                  <a:gd name="connsiteX1" fmla="*/ 230660 w 617838"/>
                  <a:gd name="connsiteY1" fmla="*/ 234546 h 316924"/>
                  <a:gd name="connsiteX2" fmla="*/ 304800 w 617838"/>
                  <a:gd name="connsiteY2" fmla="*/ 201594 h 316924"/>
                  <a:gd name="connsiteX3" fmla="*/ 584887 w 617838"/>
                  <a:gd name="connsiteY3" fmla="*/ 20362 h 316924"/>
                  <a:gd name="connsiteX4" fmla="*/ 601363 w 617838"/>
                  <a:gd name="connsiteY4" fmla="*/ 12124 h 3169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17838" h="316924">
                    <a:moveTo>
                      <a:pt x="0" y="316924"/>
                    </a:moveTo>
                    <a:lnTo>
                      <a:pt x="230660" y="234546"/>
                    </a:lnTo>
                    <a:cubicBezTo>
                      <a:pt x="281460" y="215324"/>
                      <a:pt x="245762" y="237291"/>
                      <a:pt x="304800" y="201594"/>
                    </a:cubicBezTo>
                    <a:cubicBezTo>
                      <a:pt x="363838" y="165897"/>
                      <a:pt x="535460" y="51940"/>
                      <a:pt x="584887" y="20362"/>
                    </a:cubicBezTo>
                    <a:cubicBezTo>
                      <a:pt x="634314" y="-11216"/>
                      <a:pt x="617838" y="454"/>
                      <a:pt x="601363" y="12124"/>
                    </a:cubicBezTo>
                  </a:path>
                </a:pathLst>
              </a:custGeom>
              <a:noFill/>
              <a:ln w="1905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b-NO"/>
              </a:p>
            </p:txBody>
          </p:sp>
          <p:sp>
            <p:nvSpPr>
              <p:cNvPr id="47" name="Frihåndsform 46"/>
              <p:cNvSpPr/>
              <p:nvPr/>
            </p:nvSpPr>
            <p:spPr>
              <a:xfrm>
                <a:off x="4738479" y="2190421"/>
                <a:ext cx="342211" cy="438951"/>
              </a:xfrm>
              <a:custGeom>
                <a:avLst/>
                <a:gdLst>
                  <a:gd name="connsiteX0" fmla="*/ 444843 w 444843"/>
                  <a:gd name="connsiteY0" fmla="*/ 585106 h 585106"/>
                  <a:gd name="connsiteX1" fmla="*/ 197708 w 444843"/>
                  <a:gd name="connsiteY1" fmla="*/ 305020 h 585106"/>
                  <a:gd name="connsiteX2" fmla="*/ 107092 w 444843"/>
                  <a:gd name="connsiteY2" fmla="*/ 156739 h 585106"/>
                  <a:gd name="connsiteX3" fmla="*/ 24713 w 444843"/>
                  <a:gd name="connsiteY3" fmla="*/ 24933 h 585106"/>
                  <a:gd name="connsiteX4" fmla="*/ 0 w 444843"/>
                  <a:gd name="connsiteY4" fmla="*/ 220 h 5851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4843" h="585106">
                    <a:moveTo>
                      <a:pt x="444843" y="585106"/>
                    </a:moveTo>
                    <a:cubicBezTo>
                      <a:pt x="349421" y="480760"/>
                      <a:pt x="254000" y="376415"/>
                      <a:pt x="197708" y="305020"/>
                    </a:cubicBezTo>
                    <a:cubicBezTo>
                      <a:pt x="141416" y="233625"/>
                      <a:pt x="135924" y="203420"/>
                      <a:pt x="107092" y="156739"/>
                    </a:cubicBezTo>
                    <a:cubicBezTo>
                      <a:pt x="78260" y="110058"/>
                      <a:pt x="42562" y="51020"/>
                      <a:pt x="24713" y="24933"/>
                    </a:cubicBezTo>
                    <a:cubicBezTo>
                      <a:pt x="6864" y="-1154"/>
                      <a:pt x="3432" y="-467"/>
                      <a:pt x="0" y="220"/>
                    </a:cubicBezTo>
                  </a:path>
                </a:pathLst>
              </a:custGeom>
              <a:noFill/>
              <a:ln w="1905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b-NO"/>
              </a:p>
            </p:txBody>
          </p:sp>
          <p:sp>
            <p:nvSpPr>
              <p:cNvPr id="48" name="Frihåndsform 47"/>
              <p:cNvSpPr/>
              <p:nvPr/>
            </p:nvSpPr>
            <p:spPr>
              <a:xfrm>
                <a:off x="4661366" y="2906063"/>
                <a:ext cx="323200" cy="92701"/>
              </a:xfrm>
              <a:custGeom>
                <a:avLst/>
                <a:gdLst>
                  <a:gd name="connsiteX0" fmla="*/ 420130 w 420130"/>
                  <a:gd name="connsiteY0" fmla="*/ 123567 h 123567"/>
                  <a:gd name="connsiteX1" fmla="*/ 189471 w 420130"/>
                  <a:gd name="connsiteY1" fmla="*/ 74140 h 123567"/>
                  <a:gd name="connsiteX2" fmla="*/ 164757 w 420130"/>
                  <a:gd name="connsiteY2" fmla="*/ 74140 h 123567"/>
                  <a:gd name="connsiteX3" fmla="*/ 98854 w 420130"/>
                  <a:gd name="connsiteY3" fmla="*/ 41189 h 123567"/>
                  <a:gd name="connsiteX4" fmla="*/ 32952 w 420130"/>
                  <a:gd name="connsiteY4" fmla="*/ 16475 h 123567"/>
                  <a:gd name="connsiteX5" fmla="*/ 0 w 420130"/>
                  <a:gd name="connsiteY5" fmla="*/ 0 h 1235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20130" h="123567">
                    <a:moveTo>
                      <a:pt x="420130" y="123567"/>
                    </a:moveTo>
                    <a:lnTo>
                      <a:pt x="189471" y="74140"/>
                    </a:lnTo>
                    <a:cubicBezTo>
                      <a:pt x="146909" y="65902"/>
                      <a:pt x="179860" y="79632"/>
                      <a:pt x="164757" y="74140"/>
                    </a:cubicBezTo>
                    <a:cubicBezTo>
                      <a:pt x="149654" y="68648"/>
                      <a:pt x="120821" y="50800"/>
                      <a:pt x="98854" y="41189"/>
                    </a:cubicBezTo>
                    <a:cubicBezTo>
                      <a:pt x="76886" y="31578"/>
                      <a:pt x="49428" y="23340"/>
                      <a:pt x="32952" y="16475"/>
                    </a:cubicBezTo>
                    <a:cubicBezTo>
                      <a:pt x="16476" y="9610"/>
                      <a:pt x="8238" y="4805"/>
                      <a:pt x="0" y="0"/>
                    </a:cubicBezTo>
                  </a:path>
                </a:pathLst>
              </a:custGeom>
              <a:noFill/>
              <a:ln w="1905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b-NO"/>
              </a:p>
            </p:txBody>
          </p:sp>
          <p:sp>
            <p:nvSpPr>
              <p:cNvPr id="49" name="Frihåndsform 48"/>
              <p:cNvSpPr/>
              <p:nvPr/>
            </p:nvSpPr>
            <p:spPr>
              <a:xfrm>
                <a:off x="7431808" y="2696859"/>
                <a:ext cx="81067" cy="717385"/>
              </a:xfrm>
              <a:custGeom>
                <a:avLst/>
                <a:gdLst>
                  <a:gd name="connsiteX0" fmla="*/ 0 w 105380"/>
                  <a:gd name="connsiteY0" fmla="*/ 956248 h 956248"/>
                  <a:gd name="connsiteX1" fmla="*/ 24713 w 105380"/>
                  <a:gd name="connsiteY1" fmla="*/ 717351 h 956248"/>
                  <a:gd name="connsiteX2" fmla="*/ 98854 w 105380"/>
                  <a:gd name="connsiteY2" fmla="*/ 470215 h 956248"/>
                  <a:gd name="connsiteX3" fmla="*/ 98854 w 105380"/>
                  <a:gd name="connsiteY3" fmla="*/ 74799 h 956248"/>
                  <a:gd name="connsiteX4" fmla="*/ 74140 w 105380"/>
                  <a:gd name="connsiteY4" fmla="*/ 659 h 9562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5380" h="956248">
                    <a:moveTo>
                      <a:pt x="0" y="956248"/>
                    </a:moveTo>
                    <a:cubicBezTo>
                      <a:pt x="4118" y="877302"/>
                      <a:pt x="8237" y="798356"/>
                      <a:pt x="24713" y="717351"/>
                    </a:cubicBezTo>
                    <a:cubicBezTo>
                      <a:pt x="41189" y="636346"/>
                      <a:pt x="86497" y="577307"/>
                      <a:pt x="98854" y="470215"/>
                    </a:cubicBezTo>
                    <a:cubicBezTo>
                      <a:pt x="111211" y="363123"/>
                      <a:pt x="102973" y="153058"/>
                      <a:pt x="98854" y="74799"/>
                    </a:cubicBezTo>
                    <a:cubicBezTo>
                      <a:pt x="94735" y="-3460"/>
                      <a:pt x="84437" y="-1401"/>
                      <a:pt x="74140" y="659"/>
                    </a:cubicBezTo>
                  </a:path>
                </a:pathLst>
              </a:custGeom>
              <a:noFill/>
              <a:ln w="1905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b-NO"/>
              </a:p>
            </p:txBody>
          </p:sp>
          <p:sp>
            <p:nvSpPr>
              <p:cNvPr id="50" name="Frihåndsform 49"/>
              <p:cNvSpPr/>
              <p:nvPr/>
            </p:nvSpPr>
            <p:spPr>
              <a:xfrm>
                <a:off x="4135221" y="1700808"/>
                <a:ext cx="332967" cy="508318"/>
              </a:xfrm>
              <a:custGeom>
                <a:avLst/>
                <a:gdLst>
                  <a:gd name="connsiteX0" fmla="*/ 1585 w 432826"/>
                  <a:gd name="connsiteY0" fmla="*/ 677569 h 677569"/>
                  <a:gd name="connsiteX1" fmla="*/ 1585 w 432826"/>
                  <a:gd name="connsiteY1" fmla="*/ 619905 h 677569"/>
                  <a:gd name="connsiteX2" fmla="*/ 18061 w 432826"/>
                  <a:gd name="connsiteY2" fmla="*/ 562240 h 677569"/>
                  <a:gd name="connsiteX3" fmla="*/ 42774 w 432826"/>
                  <a:gd name="connsiteY3" fmla="*/ 232726 h 677569"/>
                  <a:gd name="connsiteX4" fmla="*/ 108677 w 432826"/>
                  <a:gd name="connsiteY4" fmla="*/ 175061 h 677569"/>
                  <a:gd name="connsiteX5" fmla="*/ 182817 w 432826"/>
                  <a:gd name="connsiteY5" fmla="*/ 117397 h 677569"/>
                  <a:gd name="connsiteX6" fmla="*/ 405239 w 432826"/>
                  <a:gd name="connsiteY6" fmla="*/ 10305 h 677569"/>
                  <a:gd name="connsiteX7" fmla="*/ 421715 w 432826"/>
                  <a:gd name="connsiteY7" fmla="*/ 10305 h 6775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32826" h="677569">
                    <a:moveTo>
                      <a:pt x="1585" y="677569"/>
                    </a:moveTo>
                    <a:cubicBezTo>
                      <a:pt x="212" y="658347"/>
                      <a:pt x="-1161" y="639126"/>
                      <a:pt x="1585" y="619905"/>
                    </a:cubicBezTo>
                    <a:cubicBezTo>
                      <a:pt x="4331" y="600684"/>
                      <a:pt x="11196" y="626770"/>
                      <a:pt x="18061" y="562240"/>
                    </a:cubicBezTo>
                    <a:cubicBezTo>
                      <a:pt x="24926" y="497710"/>
                      <a:pt x="27671" y="297256"/>
                      <a:pt x="42774" y="232726"/>
                    </a:cubicBezTo>
                    <a:cubicBezTo>
                      <a:pt x="57877" y="168196"/>
                      <a:pt x="85337" y="194282"/>
                      <a:pt x="108677" y="175061"/>
                    </a:cubicBezTo>
                    <a:cubicBezTo>
                      <a:pt x="132017" y="155840"/>
                      <a:pt x="133390" y="144856"/>
                      <a:pt x="182817" y="117397"/>
                    </a:cubicBezTo>
                    <a:cubicBezTo>
                      <a:pt x="232244" y="89938"/>
                      <a:pt x="365423" y="28154"/>
                      <a:pt x="405239" y="10305"/>
                    </a:cubicBezTo>
                    <a:cubicBezTo>
                      <a:pt x="445055" y="-7544"/>
                      <a:pt x="433385" y="1380"/>
                      <a:pt x="421715" y="10305"/>
                    </a:cubicBezTo>
                  </a:path>
                </a:pathLst>
              </a:custGeom>
              <a:noFill/>
              <a:ln w="19050">
                <a:solidFill>
                  <a:srgbClr val="E1E60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b-NO"/>
              </a:p>
            </p:txBody>
          </p:sp>
          <p:sp>
            <p:nvSpPr>
              <p:cNvPr id="51" name="Frihåndsform 50"/>
              <p:cNvSpPr/>
              <p:nvPr/>
            </p:nvSpPr>
            <p:spPr>
              <a:xfrm>
                <a:off x="3306261" y="2097884"/>
                <a:ext cx="627387" cy="93948"/>
              </a:xfrm>
              <a:custGeom>
                <a:avLst/>
                <a:gdLst>
                  <a:gd name="connsiteX0" fmla="*/ 815546 w 815546"/>
                  <a:gd name="connsiteY0" fmla="*/ 0 h 125229"/>
                  <a:gd name="connsiteX1" fmla="*/ 634314 w 815546"/>
                  <a:gd name="connsiteY1" fmla="*/ 115330 h 125229"/>
                  <a:gd name="connsiteX2" fmla="*/ 395417 w 815546"/>
                  <a:gd name="connsiteY2" fmla="*/ 115330 h 125229"/>
                  <a:gd name="connsiteX3" fmla="*/ 181233 w 815546"/>
                  <a:gd name="connsiteY3" fmla="*/ 82379 h 125229"/>
                  <a:gd name="connsiteX4" fmla="*/ 0 w 815546"/>
                  <a:gd name="connsiteY4" fmla="*/ 74141 h 125229"/>
                  <a:gd name="connsiteX5" fmla="*/ 0 w 815546"/>
                  <a:gd name="connsiteY5" fmla="*/ 74141 h 1252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15546" h="125229">
                    <a:moveTo>
                      <a:pt x="815546" y="0"/>
                    </a:moveTo>
                    <a:cubicBezTo>
                      <a:pt x="759940" y="48054"/>
                      <a:pt x="704335" y="96108"/>
                      <a:pt x="634314" y="115330"/>
                    </a:cubicBezTo>
                    <a:cubicBezTo>
                      <a:pt x="564292" y="134552"/>
                      <a:pt x="470930" y="120822"/>
                      <a:pt x="395417" y="115330"/>
                    </a:cubicBezTo>
                    <a:cubicBezTo>
                      <a:pt x="319904" y="109838"/>
                      <a:pt x="247136" y="89244"/>
                      <a:pt x="181233" y="82379"/>
                    </a:cubicBezTo>
                    <a:cubicBezTo>
                      <a:pt x="115330" y="75514"/>
                      <a:pt x="0" y="74141"/>
                      <a:pt x="0" y="74141"/>
                    </a:cubicBezTo>
                    <a:lnTo>
                      <a:pt x="0" y="74141"/>
                    </a:lnTo>
                  </a:path>
                </a:pathLst>
              </a:custGeom>
              <a:noFill/>
              <a:ln w="19050">
                <a:solidFill>
                  <a:srgbClr val="E1E60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b-NO"/>
              </a:p>
            </p:txBody>
          </p:sp>
          <p:sp>
            <p:nvSpPr>
              <p:cNvPr id="52" name="Frihåndsform 51"/>
              <p:cNvSpPr/>
              <p:nvPr/>
            </p:nvSpPr>
            <p:spPr>
              <a:xfrm>
                <a:off x="6468546" y="2448344"/>
                <a:ext cx="1034690" cy="515915"/>
              </a:xfrm>
              <a:custGeom>
                <a:avLst/>
                <a:gdLst>
                  <a:gd name="connsiteX0" fmla="*/ 0 w 1357872"/>
                  <a:gd name="connsiteY0" fmla="*/ 389951 h 687696"/>
                  <a:gd name="connsiteX1" fmla="*/ 467833 w 1357872"/>
                  <a:gd name="connsiteY1" fmla="*/ 7179 h 687696"/>
                  <a:gd name="connsiteX2" fmla="*/ 1350335 w 1357872"/>
                  <a:gd name="connsiteY2" fmla="*/ 687663 h 6876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357872" h="687696">
                    <a:moveTo>
                      <a:pt x="0" y="389951"/>
                    </a:moveTo>
                    <a:cubicBezTo>
                      <a:pt x="121388" y="173755"/>
                      <a:pt x="242777" y="-42440"/>
                      <a:pt x="467833" y="7179"/>
                    </a:cubicBezTo>
                    <a:cubicBezTo>
                      <a:pt x="692889" y="56798"/>
                      <a:pt x="1440712" y="692979"/>
                      <a:pt x="1350335" y="687663"/>
                    </a:cubicBezTo>
                  </a:path>
                </a:pathLst>
              </a:custGeom>
              <a:noFill/>
              <a:ln w="19050">
                <a:solidFill>
                  <a:schemeClr val="bg1">
                    <a:lumMod val="65000"/>
                  </a:schemeClr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b-NO"/>
              </a:p>
            </p:txBody>
          </p:sp>
        </p:grpSp>
        <p:cxnSp>
          <p:nvCxnSpPr>
            <p:cNvPr id="6" name="Rett linje 5"/>
            <p:cNvCxnSpPr/>
            <p:nvPr/>
          </p:nvCxnSpPr>
          <p:spPr>
            <a:xfrm>
              <a:off x="2679592" y="5888170"/>
              <a:ext cx="72008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Rett linje 52"/>
            <p:cNvCxnSpPr/>
            <p:nvPr/>
          </p:nvCxnSpPr>
          <p:spPr>
            <a:xfrm>
              <a:off x="2680812" y="4417247"/>
              <a:ext cx="72008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Rett linje 54"/>
            <p:cNvCxnSpPr/>
            <p:nvPr/>
          </p:nvCxnSpPr>
          <p:spPr>
            <a:xfrm>
              <a:off x="2817164" y="4722584"/>
              <a:ext cx="72008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Rett linje 55"/>
            <p:cNvCxnSpPr/>
            <p:nvPr/>
          </p:nvCxnSpPr>
          <p:spPr>
            <a:xfrm>
              <a:off x="2956099" y="4777023"/>
              <a:ext cx="72008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Rett linje 56"/>
            <p:cNvCxnSpPr/>
            <p:nvPr/>
          </p:nvCxnSpPr>
          <p:spPr>
            <a:xfrm>
              <a:off x="3097501" y="5004185"/>
              <a:ext cx="72008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kstSylinder 9"/>
          <p:cNvSpPr txBox="1"/>
          <p:nvPr/>
        </p:nvSpPr>
        <p:spPr>
          <a:xfrm>
            <a:off x="1810937" y="5961118"/>
            <a:ext cx="18060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800" dirty="0" smtClean="0"/>
              <a:t>Alle de røde </a:t>
            </a:r>
            <a:r>
              <a:rPr lang="nb-NO" sz="800" dirty="0" err="1" smtClean="0"/>
              <a:t>veglenkene</a:t>
            </a:r>
            <a:r>
              <a:rPr lang="nb-NO" sz="800" dirty="0" smtClean="0"/>
              <a:t> kan håndteres innenfor en strekning</a:t>
            </a:r>
            <a:endParaRPr lang="nb-NO" sz="800" dirty="0"/>
          </a:p>
        </p:txBody>
      </p:sp>
      <p:sp>
        <p:nvSpPr>
          <p:cNvPr id="58" name="Plassholder for dato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nb-NO" dirty="0" smtClean="0"/>
              <a:t>26.06.2018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601300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b-NO" dirty="0" smtClean="0"/>
              <a:t>Delstrekning – en egenskap til Strekning</a:t>
            </a:r>
            <a:r>
              <a:rPr lang="nb-NO" dirty="0"/>
              <a:t/>
            </a:r>
            <a:br>
              <a:rPr lang="nb-NO" dirty="0"/>
            </a:br>
            <a:endParaRPr lang="nb-NO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nb-NO" dirty="0"/>
              <a:t>Ny </a:t>
            </a:r>
            <a:r>
              <a:rPr lang="nb-NO" dirty="0" err="1"/>
              <a:t>vegreferansemodell</a:t>
            </a:r>
            <a:endParaRPr lang="nb-NO" dirty="0"/>
          </a:p>
        </p:txBody>
      </p:sp>
      <p:grpSp>
        <p:nvGrpSpPr>
          <p:cNvPr id="6" name="Gruppe 5"/>
          <p:cNvGrpSpPr/>
          <p:nvPr/>
        </p:nvGrpSpPr>
        <p:grpSpPr>
          <a:xfrm>
            <a:off x="3306261" y="1700808"/>
            <a:ext cx="5010155" cy="4062822"/>
            <a:chOff x="2154133" y="878346"/>
            <a:chExt cx="6512743" cy="5415595"/>
          </a:xfrm>
        </p:grpSpPr>
        <p:sp>
          <p:nvSpPr>
            <p:cNvPr id="7" name="Frihåndsform 6"/>
            <p:cNvSpPr/>
            <p:nvPr/>
          </p:nvSpPr>
          <p:spPr>
            <a:xfrm>
              <a:off x="2269463" y="1061645"/>
              <a:ext cx="1944130" cy="807308"/>
            </a:xfrm>
            <a:custGeom>
              <a:avLst/>
              <a:gdLst>
                <a:gd name="connsiteX0" fmla="*/ 1944130 w 1944130"/>
                <a:gd name="connsiteY0" fmla="*/ 807308 h 807308"/>
                <a:gd name="connsiteX1" fmla="*/ 1705232 w 1944130"/>
                <a:gd name="connsiteY1" fmla="*/ 757881 h 807308"/>
                <a:gd name="connsiteX2" fmla="*/ 1145059 w 1944130"/>
                <a:gd name="connsiteY2" fmla="*/ 584887 h 807308"/>
                <a:gd name="connsiteX3" fmla="*/ 1013254 w 1944130"/>
                <a:gd name="connsiteY3" fmla="*/ 527222 h 807308"/>
                <a:gd name="connsiteX4" fmla="*/ 815546 w 1944130"/>
                <a:gd name="connsiteY4" fmla="*/ 428368 h 807308"/>
                <a:gd name="connsiteX5" fmla="*/ 675503 w 1944130"/>
                <a:gd name="connsiteY5" fmla="*/ 329514 h 807308"/>
                <a:gd name="connsiteX6" fmla="*/ 576649 w 1944130"/>
                <a:gd name="connsiteY6" fmla="*/ 255373 h 807308"/>
                <a:gd name="connsiteX7" fmla="*/ 387178 w 1944130"/>
                <a:gd name="connsiteY7" fmla="*/ 115330 h 807308"/>
                <a:gd name="connsiteX8" fmla="*/ 345989 w 1944130"/>
                <a:gd name="connsiteY8" fmla="*/ 74141 h 807308"/>
                <a:gd name="connsiteX9" fmla="*/ 280087 w 1944130"/>
                <a:gd name="connsiteY9" fmla="*/ 32952 h 807308"/>
                <a:gd name="connsiteX10" fmla="*/ 0 w 1944130"/>
                <a:gd name="connsiteY10" fmla="*/ 0 h 807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44130" h="807308">
                  <a:moveTo>
                    <a:pt x="1944130" y="807308"/>
                  </a:moveTo>
                  <a:cubicBezTo>
                    <a:pt x="1891270" y="801129"/>
                    <a:pt x="1838410" y="794951"/>
                    <a:pt x="1705232" y="757881"/>
                  </a:cubicBezTo>
                  <a:cubicBezTo>
                    <a:pt x="1572054" y="720811"/>
                    <a:pt x="1260389" y="623330"/>
                    <a:pt x="1145059" y="584887"/>
                  </a:cubicBezTo>
                  <a:cubicBezTo>
                    <a:pt x="1029729" y="546444"/>
                    <a:pt x="1068173" y="553308"/>
                    <a:pt x="1013254" y="527222"/>
                  </a:cubicBezTo>
                  <a:cubicBezTo>
                    <a:pt x="958335" y="501136"/>
                    <a:pt x="871838" y="461319"/>
                    <a:pt x="815546" y="428368"/>
                  </a:cubicBezTo>
                  <a:cubicBezTo>
                    <a:pt x="759254" y="395417"/>
                    <a:pt x="715319" y="358346"/>
                    <a:pt x="675503" y="329514"/>
                  </a:cubicBezTo>
                  <a:cubicBezTo>
                    <a:pt x="635687" y="300682"/>
                    <a:pt x="576649" y="255373"/>
                    <a:pt x="576649" y="255373"/>
                  </a:cubicBezTo>
                  <a:cubicBezTo>
                    <a:pt x="528595" y="219676"/>
                    <a:pt x="425621" y="145535"/>
                    <a:pt x="387178" y="115330"/>
                  </a:cubicBezTo>
                  <a:cubicBezTo>
                    <a:pt x="348735" y="85125"/>
                    <a:pt x="363837" y="87871"/>
                    <a:pt x="345989" y="74141"/>
                  </a:cubicBezTo>
                  <a:cubicBezTo>
                    <a:pt x="328141" y="60411"/>
                    <a:pt x="337752" y="45309"/>
                    <a:pt x="280087" y="32952"/>
                  </a:cubicBezTo>
                  <a:cubicBezTo>
                    <a:pt x="222422" y="20595"/>
                    <a:pt x="111211" y="10297"/>
                    <a:pt x="0" y="0"/>
                  </a:cubicBezTo>
                </a:path>
              </a:pathLst>
            </a:custGeom>
            <a:noFill/>
            <a:ln w="38100">
              <a:solidFill>
                <a:srgbClr val="E1E60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8" name="Frihåndsform 7"/>
            <p:cNvSpPr/>
            <p:nvPr/>
          </p:nvSpPr>
          <p:spPr>
            <a:xfrm>
              <a:off x="5940152" y="2420888"/>
              <a:ext cx="2726724" cy="1631091"/>
            </a:xfrm>
            <a:custGeom>
              <a:avLst/>
              <a:gdLst>
                <a:gd name="connsiteX0" fmla="*/ 0 w 2726724"/>
                <a:gd name="connsiteY0" fmla="*/ 1589902 h 1631091"/>
                <a:gd name="connsiteX1" fmla="*/ 172994 w 2726724"/>
                <a:gd name="connsiteY1" fmla="*/ 1631091 h 1631091"/>
                <a:gd name="connsiteX2" fmla="*/ 593124 w 2726724"/>
                <a:gd name="connsiteY2" fmla="*/ 1589902 h 1631091"/>
                <a:gd name="connsiteX3" fmla="*/ 873210 w 2726724"/>
                <a:gd name="connsiteY3" fmla="*/ 1433383 h 1631091"/>
                <a:gd name="connsiteX4" fmla="*/ 1293340 w 2726724"/>
                <a:gd name="connsiteY4" fmla="*/ 1013254 h 1631091"/>
                <a:gd name="connsiteX5" fmla="*/ 1507524 w 2726724"/>
                <a:gd name="connsiteY5" fmla="*/ 790832 h 1631091"/>
                <a:gd name="connsiteX6" fmla="*/ 1919416 w 2726724"/>
                <a:gd name="connsiteY6" fmla="*/ 584886 h 1631091"/>
                <a:gd name="connsiteX7" fmla="*/ 2405448 w 2726724"/>
                <a:gd name="connsiteY7" fmla="*/ 304800 h 1631091"/>
                <a:gd name="connsiteX8" fmla="*/ 2627870 w 2726724"/>
                <a:gd name="connsiteY8" fmla="*/ 148281 h 1631091"/>
                <a:gd name="connsiteX9" fmla="*/ 2726724 w 2726724"/>
                <a:gd name="connsiteY9" fmla="*/ 0 h 1631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26724" h="1631091">
                  <a:moveTo>
                    <a:pt x="0" y="1589902"/>
                  </a:moveTo>
                  <a:cubicBezTo>
                    <a:pt x="37070" y="1610496"/>
                    <a:pt x="74140" y="1631091"/>
                    <a:pt x="172994" y="1631091"/>
                  </a:cubicBezTo>
                  <a:cubicBezTo>
                    <a:pt x="271848" y="1631091"/>
                    <a:pt x="476421" y="1622853"/>
                    <a:pt x="593124" y="1589902"/>
                  </a:cubicBezTo>
                  <a:cubicBezTo>
                    <a:pt x="709827" y="1556951"/>
                    <a:pt x="756507" y="1529491"/>
                    <a:pt x="873210" y="1433383"/>
                  </a:cubicBezTo>
                  <a:cubicBezTo>
                    <a:pt x="989913" y="1337275"/>
                    <a:pt x="1187621" y="1120346"/>
                    <a:pt x="1293340" y="1013254"/>
                  </a:cubicBezTo>
                  <a:cubicBezTo>
                    <a:pt x="1399059" y="906162"/>
                    <a:pt x="1403178" y="862227"/>
                    <a:pt x="1507524" y="790832"/>
                  </a:cubicBezTo>
                  <a:cubicBezTo>
                    <a:pt x="1611870" y="719437"/>
                    <a:pt x="1769762" y="665891"/>
                    <a:pt x="1919416" y="584886"/>
                  </a:cubicBezTo>
                  <a:cubicBezTo>
                    <a:pt x="2069070" y="503881"/>
                    <a:pt x="2287372" y="377567"/>
                    <a:pt x="2405448" y="304800"/>
                  </a:cubicBezTo>
                  <a:cubicBezTo>
                    <a:pt x="2523524" y="232033"/>
                    <a:pt x="2574324" y="199081"/>
                    <a:pt x="2627870" y="148281"/>
                  </a:cubicBezTo>
                  <a:cubicBezTo>
                    <a:pt x="2681416" y="97481"/>
                    <a:pt x="2704070" y="48740"/>
                    <a:pt x="2726724" y="0"/>
                  </a:cubicBezTo>
                </a:path>
              </a:pathLst>
            </a:custGeom>
            <a:noFill/>
            <a:ln w="635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cxnSp>
          <p:nvCxnSpPr>
            <p:cNvPr id="9" name="Rett linje 8"/>
            <p:cNvCxnSpPr/>
            <p:nvPr/>
          </p:nvCxnSpPr>
          <p:spPr>
            <a:xfrm>
              <a:off x="3268721" y="2132676"/>
              <a:ext cx="782078" cy="2344219"/>
            </a:xfrm>
            <a:prstGeom prst="line">
              <a:avLst/>
            </a:prstGeom>
            <a:ln w="63500">
              <a:solidFill>
                <a:srgbClr val="7AF1F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Rett linje 9"/>
            <p:cNvCxnSpPr/>
            <p:nvPr/>
          </p:nvCxnSpPr>
          <p:spPr>
            <a:xfrm>
              <a:off x="2420975" y="3640497"/>
              <a:ext cx="2808312" cy="1418456"/>
            </a:xfrm>
            <a:prstGeom prst="line">
              <a:avLst/>
            </a:prstGeom>
            <a:ln w="635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Rett linje 10"/>
            <p:cNvCxnSpPr/>
            <p:nvPr/>
          </p:nvCxnSpPr>
          <p:spPr>
            <a:xfrm flipV="1">
              <a:off x="5210371" y="1037357"/>
              <a:ext cx="2425" cy="5256584"/>
            </a:xfrm>
            <a:prstGeom prst="line">
              <a:avLst/>
            </a:prstGeom>
            <a:ln w="635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Rett linje 11"/>
            <p:cNvCxnSpPr/>
            <p:nvPr/>
          </p:nvCxnSpPr>
          <p:spPr>
            <a:xfrm flipV="1">
              <a:off x="5212796" y="3150434"/>
              <a:ext cx="1629683" cy="1487323"/>
            </a:xfrm>
            <a:prstGeom prst="line">
              <a:avLst/>
            </a:prstGeom>
            <a:ln w="635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Frihåndsform 12"/>
            <p:cNvSpPr/>
            <p:nvPr/>
          </p:nvSpPr>
          <p:spPr>
            <a:xfrm>
              <a:off x="5235085" y="1918380"/>
              <a:ext cx="191910" cy="1878227"/>
            </a:xfrm>
            <a:custGeom>
              <a:avLst/>
              <a:gdLst>
                <a:gd name="connsiteX0" fmla="*/ 0 w 191910"/>
                <a:gd name="connsiteY0" fmla="*/ 1878227 h 1878227"/>
                <a:gd name="connsiteX1" fmla="*/ 156519 w 191910"/>
                <a:gd name="connsiteY1" fmla="*/ 1779373 h 1878227"/>
                <a:gd name="connsiteX2" fmla="*/ 189470 w 191910"/>
                <a:gd name="connsiteY2" fmla="*/ 1433384 h 1878227"/>
                <a:gd name="connsiteX3" fmla="*/ 189470 w 191910"/>
                <a:gd name="connsiteY3" fmla="*/ 1194487 h 1878227"/>
                <a:gd name="connsiteX4" fmla="*/ 189470 w 191910"/>
                <a:gd name="connsiteY4" fmla="*/ 996779 h 1878227"/>
                <a:gd name="connsiteX5" fmla="*/ 189470 w 191910"/>
                <a:gd name="connsiteY5" fmla="*/ 749644 h 1878227"/>
                <a:gd name="connsiteX6" fmla="*/ 181232 w 191910"/>
                <a:gd name="connsiteY6" fmla="*/ 584887 h 1878227"/>
                <a:gd name="connsiteX7" fmla="*/ 181232 w 191910"/>
                <a:gd name="connsiteY7" fmla="*/ 214184 h 1878227"/>
                <a:gd name="connsiteX8" fmla="*/ 90616 w 191910"/>
                <a:gd name="connsiteY8" fmla="*/ 98854 h 1878227"/>
                <a:gd name="connsiteX9" fmla="*/ 24713 w 191910"/>
                <a:gd name="connsiteY9" fmla="*/ 24714 h 1878227"/>
                <a:gd name="connsiteX10" fmla="*/ 0 w 191910"/>
                <a:gd name="connsiteY10" fmla="*/ 0 h 1878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1910" h="1878227">
                  <a:moveTo>
                    <a:pt x="0" y="1878227"/>
                  </a:moveTo>
                  <a:cubicBezTo>
                    <a:pt x="62470" y="1865870"/>
                    <a:pt x="124941" y="1853513"/>
                    <a:pt x="156519" y="1779373"/>
                  </a:cubicBezTo>
                  <a:cubicBezTo>
                    <a:pt x="188097" y="1705233"/>
                    <a:pt x="183978" y="1530865"/>
                    <a:pt x="189470" y="1433384"/>
                  </a:cubicBezTo>
                  <a:cubicBezTo>
                    <a:pt x="194962" y="1335903"/>
                    <a:pt x="189470" y="1194487"/>
                    <a:pt x="189470" y="1194487"/>
                  </a:cubicBezTo>
                  <a:lnTo>
                    <a:pt x="189470" y="996779"/>
                  </a:lnTo>
                  <a:cubicBezTo>
                    <a:pt x="189470" y="922639"/>
                    <a:pt x="190843" y="818293"/>
                    <a:pt x="189470" y="749644"/>
                  </a:cubicBezTo>
                  <a:cubicBezTo>
                    <a:pt x="188097" y="680995"/>
                    <a:pt x="182605" y="674130"/>
                    <a:pt x="181232" y="584887"/>
                  </a:cubicBezTo>
                  <a:cubicBezTo>
                    <a:pt x="179859" y="495644"/>
                    <a:pt x="196335" y="295189"/>
                    <a:pt x="181232" y="214184"/>
                  </a:cubicBezTo>
                  <a:cubicBezTo>
                    <a:pt x="166129" y="133179"/>
                    <a:pt x="116702" y="130432"/>
                    <a:pt x="90616" y="98854"/>
                  </a:cubicBezTo>
                  <a:cubicBezTo>
                    <a:pt x="64530" y="67276"/>
                    <a:pt x="39816" y="41190"/>
                    <a:pt x="24713" y="24714"/>
                  </a:cubicBezTo>
                  <a:cubicBezTo>
                    <a:pt x="9610" y="8238"/>
                    <a:pt x="4805" y="4119"/>
                    <a:pt x="0" y="0"/>
                  </a:cubicBezTo>
                </a:path>
              </a:pathLst>
            </a:custGeom>
            <a:noFill/>
            <a:ln w="381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14" name="Frihåndsform 13"/>
            <p:cNvSpPr/>
            <p:nvPr/>
          </p:nvSpPr>
          <p:spPr>
            <a:xfrm>
              <a:off x="5432793" y="2149040"/>
              <a:ext cx="337751" cy="1112108"/>
            </a:xfrm>
            <a:custGeom>
              <a:avLst/>
              <a:gdLst>
                <a:gd name="connsiteX0" fmla="*/ 0 w 337751"/>
                <a:gd name="connsiteY0" fmla="*/ 1112108 h 1112108"/>
                <a:gd name="connsiteX1" fmla="*/ 181232 w 337751"/>
                <a:gd name="connsiteY1" fmla="*/ 897924 h 1112108"/>
                <a:gd name="connsiteX2" fmla="*/ 247135 w 337751"/>
                <a:gd name="connsiteY2" fmla="*/ 683740 h 1112108"/>
                <a:gd name="connsiteX3" fmla="*/ 280086 w 337751"/>
                <a:gd name="connsiteY3" fmla="*/ 469557 h 1112108"/>
                <a:gd name="connsiteX4" fmla="*/ 263611 w 337751"/>
                <a:gd name="connsiteY4" fmla="*/ 271848 h 1112108"/>
                <a:gd name="connsiteX5" fmla="*/ 337751 w 337751"/>
                <a:gd name="connsiteY5" fmla="*/ 0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7751" h="1112108">
                  <a:moveTo>
                    <a:pt x="0" y="1112108"/>
                  </a:moveTo>
                  <a:cubicBezTo>
                    <a:pt x="70021" y="1040713"/>
                    <a:pt x="140043" y="969319"/>
                    <a:pt x="181232" y="897924"/>
                  </a:cubicBezTo>
                  <a:cubicBezTo>
                    <a:pt x="222421" y="826529"/>
                    <a:pt x="230659" y="755134"/>
                    <a:pt x="247135" y="683740"/>
                  </a:cubicBezTo>
                  <a:cubicBezTo>
                    <a:pt x="263611" y="612346"/>
                    <a:pt x="277340" y="538206"/>
                    <a:pt x="280086" y="469557"/>
                  </a:cubicBezTo>
                  <a:cubicBezTo>
                    <a:pt x="282832" y="400908"/>
                    <a:pt x="254000" y="350107"/>
                    <a:pt x="263611" y="271848"/>
                  </a:cubicBezTo>
                  <a:cubicBezTo>
                    <a:pt x="273222" y="193589"/>
                    <a:pt x="305486" y="96794"/>
                    <a:pt x="337751" y="0"/>
                  </a:cubicBezTo>
                </a:path>
              </a:pathLst>
            </a:custGeom>
            <a:noFill/>
            <a:ln w="381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15" name="Frihåndsform 14"/>
            <p:cNvSpPr/>
            <p:nvPr/>
          </p:nvSpPr>
          <p:spPr>
            <a:xfrm>
              <a:off x="5688166" y="2289083"/>
              <a:ext cx="576648" cy="609600"/>
            </a:xfrm>
            <a:custGeom>
              <a:avLst/>
              <a:gdLst>
                <a:gd name="connsiteX0" fmla="*/ 0 w 576648"/>
                <a:gd name="connsiteY0" fmla="*/ 609600 h 609600"/>
                <a:gd name="connsiteX1" fmla="*/ 189470 w 576648"/>
                <a:gd name="connsiteY1" fmla="*/ 527222 h 609600"/>
                <a:gd name="connsiteX2" fmla="*/ 337751 w 576648"/>
                <a:gd name="connsiteY2" fmla="*/ 453081 h 609600"/>
                <a:gd name="connsiteX3" fmla="*/ 494270 w 576648"/>
                <a:gd name="connsiteY3" fmla="*/ 238897 h 609600"/>
                <a:gd name="connsiteX4" fmla="*/ 543697 w 576648"/>
                <a:gd name="connsiteY4" fmla="*/ 131805 h 609600"/>
                <a:gd name="connsiteX5" fmla="*/ 576648 w 576648"/>
                <a:gd name="connsiteY5" fmla="*/ 0 h 609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6648" h="609600">
                  <a:moveTo>
                    <a:pt x="0" y="609600"/>
                  </a:moveTo>
                  <a:cubicBezTo>
                    <a:pt x="67962" y="579394"/>
                    <a:pt x="133178" y="553308"/>
                    <a:pt x="189470" y="527222"/>
                  </a:cubicBezTo>
                  <a:cubicBezTo>
                    <a:pt x="245762" y="501135"/>
                    <a:pt x="286951" y="501135"/>
                    <a:pt x="337751" y="453081"/>
                  </a:cubicBezTo>
                  <a:cubicBezTo>
                    <a:pt x="388551" y="405027"/>
                    <a:pt x="459946" y="292443"/>
                    <a:pt x="494270" y="238897"/>
                  </a:cubicBezTo>
                  <a:cubicBezTo>
                    <a:pt x="528594" y="185351"/>
                    <a:pt x="529967" y="171621"/>
                    <a:pt x="543697" y="131805"/>
                  </a:cubicBezTo>
                  <a:cubicBezTo>
                    <a:pt x="557427" y="91989"/>
                    <a:pt x="567037" y="45994"/>
                    <a:pt x="576648" y="0"/>
                  </a:cubicBezTo>
                </a:path>
              </a:pathLst>
            </a:custGeom>
            <a:noFill/>
            <a:ln w="381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16" name="Frihåndsform 15"/>
            <p:cNvSpPr/>
            <p:nvPr/>
          </p:nvSpPr>
          <p:spPr>
            <a:xfrm>
              <a:off x="2434220" y="3236434"/>
              <a:ext cx="1960605" cy="1500489"/>
            </a:xfrm>
            <a:custGeom>
              <a:avLst/>
              <a:gdLst>
                <a:gd name="connsiteX0" fmla="*/ 1960605 w 1960605"/>
                <a:gd name="connsiteY0" fmla="*/ 1433384 h 1500489"/>
                <a:gd name="connsiteX1" fmla="*/ 1787611 w 1960605"/>
                <a:gd name="connsiteY1" fmla="*/ 1499287 h 1500489"/>
                <a:gd name="connsiteX2" fmla="*/ 1573427 w 1960605"/>
                <a:gd name="connsiteY2" fmla="*/ 1466336 h 1500489"/>
                <a:gd name="connsiteX3" fmla="*/ 1408670 w 1960605"/>
                <a:gd name="connsiteY3" fmla="*/ 1351006 h 1500489"/>
                <a:gd name="connsiteX4" fmla="*/ 1235675 w 1960605"/>
                <a:gd name="connsiteY4" fmla="*/ 1252152 h 1500489"/>
                <a:gd name="connsiteX5" fmla="*/ 955589 w 1960605"/>
                <a:gd name="connsiteY5" fmla="*/ 1128584 h 1500489"/>
                <a:gd name="connsiteX6" fmla="*/ 832021 w 1960605"/>
                <a:gd name="connsiteY6" fmla="*/ 1070919 h 1500489"/>
                <a:gd name="connsiteX7" fmla="*/ 749643 w 1960605"/>
                <a:gd name="connsiteY7" fmla="*/ 1021492 h 1500489"/>
                <a:gd name="connsiteX8" fmla="*/ 642551 w 1960605"/>
                <a:gd name="connsiteY8" fmla="*/ 906163 h 1500489"/>
                <a:gd name="connsiteX9" fmla="*/ 634313 w 1960605"/>
                <a:gd name="connsiteY9" fmla="*/ 626076 h 1500489"/>
                <a:gd name="connsiteX10" fmla="*/ 601362 w 1960605"/>
                <a:gd name="connsiteY10" fmla="*/ 428368 h 1500489"/>
                <a:gd name="connsiteX11" fmla="*/ 477794 w 1960605"/>
                <a:gd name="connsiteY11" fmla="*/ 263611 h 1500489"/>
                <a:gd name="connsiteX12" fmla="*/ 345989 w 1960605"/>
                <a:gd name="connsiteY12" fmla="*/ 156519 h 1500489"/>
                <a:gd name="connsiteX13" fmla="*/ 74140 w 1960605"/>
                <a:gd name="connsiteY13" fmla="*/ 32952 h 1500489"/>
                <a:gd name="connsiteX14" fmla="*/ 0 w 1960605"/>
                <a:gd name="connsiteY14" fmla="*/ 0 h 1500489"/>
                <a:gd name="connsiteX15" fmla="*/ 0 w 1960605"/>
                <a:gd name="connsiteY15" fmla="*/ 0 h 1500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60605" h="1500489">
                  <a:moveTo>
                    <a:pt x="1960605" y="1433384"/>
                  </a:moveTo>
                  <a:cubicBezTo>
                    <a:pt x="1906373" y="1463589"/>
                    <a:pt x="1852141" y="1493795"/>
                    <a:pt x="1787611" y="1499287"/>
                  </a:cubicBezTo>
                  <a:cubicBezTo>
                    <a:pt x="1723081" y="1504779"/>
                    <a:pt x="1636584" y="1491050"/>
                    <a:pt x="1573427" y="1466336"/>
                  </a:cubicBezTo>
                  <a:cubicBezTo>
                    <a:pt x="1510270" y="1441623"/>
                    <a:pt x="1464962" y="1386703"/>
                    <a:pt x="1408670" y="1351006"/>
                  </a:cubicBezTo>
                  <a:cubicBezTo>
                    <a:pt x="1352378" y="1315309"/>
                    <a:pt x="1311188" y="1289222"/>
                    <a:pt x="1235675" y="1252152"/>
                  </a:cubicBezTo>
                  <a:cubicBezTo>
                    <a:pt x="1160162" y="1215082"/>
                    <a:pt x="1022865" y="1158789"/>
                    <a:pt x="955589" y="1128584"/>
                  </a:cubicBezTo>
                  <a:cubicBezTo>
                    <a:pt x="888313" y="1098378"/>
                    <a:pt x="866345" y="1088768"/>
                    <a:pt x="832021" y="1070919"/>
                  </a:cubicBezTo>
                  <a:cubicBezTo>
                    <a:pt x="797697" y="1053070"/>
                    <a:pt x="781221" y="1048951"/>
                    <a:pt x="749643" y="1021492"/>
                  </a:cubicBezTo>
                  <a:cubicBezTo>
                    <a:pt x="718065" y="994033"/>
                    <a:pt x="661773" y="972066"/>
                    <a:pt x="642551" y="906163"/>
                  </a:cubicBezTo>
                  <a:cubicBezTo>
                    <a:pt x="623329" y="840260"/>
                    <a:pt x="641178" y="705709"/>
                    <a:pt x="634313" y="626076"/>
                  </a:cubicBezTo>
                  <a:cubicBezTo>
                    <a:pt x="627448" y="546443"/>
                    <a:pt x="627449" y="488779"/>
                    <a:pt x="601362" y="428368"/>
                  </a:cubicBezTo>
                  <a:cubicBezTo>
                    <a:pt x="575275" y="367957"/>
                    <a:pt x="520356" y="308919"/>
                    <a:pt x="477794" y="263611"/>
                  </a:cubicBezTo>
                  <a:cubicBezTo>
                    <a:pt x="435232" y="218303"/>
                    <a:pt x="413265" y="194962"/>
                    <a:pt x="345989" y="156519"/>
                  </a:cubicBezTo>
                  <a:cubicBezTo>
                    <a:pt x="278713" y="118076"/>
                    <a:pt x="74140" y="32952"/>
                    <a:pt x="74140" y="32952"/>
                  </a:cubicBez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w="38100">
              <a:solidFill>
                <a:schemeClr val="accent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17" name="Frihåndsform 16"/>
            <p:cNvSpPr/>
            <p:nvPr/>
          </p:nvSpPr>
          <p:spPr>
            <a:xfrm>
              <a:off x="3719322" y="1226402"/>
              <a:ext cx="766119" cy="2232454"/>
            </a:xfrm>
            <a:custGeom>
              <a:avLst/>
              <a:gdLst>
                <a:gd name="connsiteX0" fmla="*/ 0 w 766119"/>
                <a:gd name="connsiteY0" fmla="*/ 2232454 h 2232454"/>
                <a:gd name="connsiteX1" fmla="*/ 263611 w 766119"/>
                <a:gd name="connsiteY1" fmla="*/ 2059459 h 2232454"/>
                <a:gd name="connsiteX2" fmla="*/ 436606 w 766119"/>
                <a:gd name="connsiteY2" fmla="*/ 1812324 h 2232454"/>
                <a:gd name="connsiteX3" fmla="*/ 601363 w 766119"/>
                <a:gd name="connsiteY3" fmla="*/ 1441622 h 2232454"/>
                <a:gd name="connsiteX4" fmla="*/ 700217 w 766119"/>
                <a:gd name="connsiteY4" fmla="*/ 1169773 h 2232454"/>
                <a:gd name="connsiteX5" fmla="*/ 749644 w 766119"/>
                <a:gd name="connsiteY5" fmla="*/ 815546 h 2232454"/>
                <a:gd name="connsiteX6" fmla="*/ 766119 w 766119"/>
                <a:gd name="connsiteY6" fmla="*/ 436605 h 2232454"/>
                <a:gd name="connsiteX7" fmla="*/ 749644 w 766119"/>
                <a:gd name="connsiteY7" fmla="*/ 197708 h 2232454"/>
                <a:gd name="connsiteX8" fmla="*/ 724930 w 766119"/>
                <a:gd name="connsiteY8" fmla="*/ 0 h 2232454"/>
                <a:gd name="connsiteX9" fmla="*/ 724930 w 766119"/>
                <a:gd name="connsiteY9" fmla="*/ 0 h 2232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6119" h="2232454">
                  <a:moveTo>
                    <a:pt x="0" y="2232454"/>
                  </a:moveTo>
                  <a:cubicBezTo>
                    <a:pt x="95421" y="2180967"/>
                    <a:pt x="190843" y="2129481"/>
                    <a:pt x="263611" y="2059459"/>
                  </a:cubicBezTo>
                  <a:cubicBezTo>
                    <a:pt x="336379" y="1989437"/>
                    <a:pt x="380314" y="1915297"/>
                    <a:pt x="436606" y="1812324"/>
                  </a:cubicBezTo>
                  <a:cubicBezTo>
                    <a:pt x="492898" y="1709351"/>
                    <a:pt x="557428" y="1548714"/>
                    <a:pt x="601363" y="1441622"/>
                  </a:cubicBezTo>
                  <a:cubicBezTo>
                    <a:pt x="645298" y="1334530"/>
                    <a:pt x="675504" y="1274119"/>
                    <a:pt x="700217" y="1169773"/>
                  </a:cubicBezTo>
                  <a:cubicBezTo>
                    <a:pt x="724930" y="1065427"/>
                    <a:pt x="738660" y="937741"/>
                    <a:pt x="749644" y="815546"/>
                  </a:cubicBezTo>
                  <a:cubicBezTo>
                    <a:pt x="760628" y="693351"/>
                    <a:pt x="766119" y="539578"/>
                    <a:pt x="766119" y="436605"/>
                  </a:cubicBezTo>
                  <a:cubicBezTo>
                    <a:pt x="766119" y="333632"/>
                    <a:pt x="756509" y="270475"/>
                    <a:pt x="749644" y="197708"/>
                  </a:cubicBezTo>
                  <a:cubicBezTo>
                    <a:pt x="742779" y="124940"/>
                    <a:pt x="724930" y="0"/>
                    <a:pt x="724930" y="0"/>
                  </a:cubicBezTo>
                  <a:lnTo>
                    <a:pt x="724930" y="0"/>
                  </a:lnTo>
                </a:path>
              </a:pathLst>
            </a:custGeom>
            <a:noFill/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18" name="Frihåndsform 17"/>
            <p:cNvSpPr/>
            <p:nvPr/>
          </p:nvSpPr>
          <p:spPr>
            <a:xfrm>
              <a:off x="4201235" y="2627417"/>
              <a:ext cx="617838" cy="316924"/>
            </a:xfrm>
            <a:custGeom>
              <a:avLst/>
              <a:gdLst>
                <a:gd name="connsiteX0" fmla="*/ 0 w 617838"/>
                <a:gd name="connsiteY0" fmla="*/ 316924 h 316924"/>
                <a:gd name="connsiteX1" fmla="*/ 230660 w 617838"/>
                <a:gd name="connsiteY1" fmla="*/ 234546 h 316924"/>
                <a:gd name="connsiteX2" fmla="*/ 304800 w 617838"/>
                <a:gd name="connsiteY2" fmla="*/ 201594 h 316924"/>
                <a:gd name="connsiteX3" fmla="*/ 584887 w 617838"/>
                <a:gd name="connsiteY3" fmla="*/ 20362 h 316924"/>
                <a:gd name="connsiteX4" fmla="*/ 601363 w 617838"/>
                <a:gd name="connsiteY4" fmla="*/ 12124 h 316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7838" h="316924">
                  <a:moveTo>
                    <a:pt x="0" y="316924"/>
                  </a:moveTo>
                  <a:lnTo>
                    <a:pt x="230660" y="234546"/>
                  </a:lnTo>
                  <a:cubicBezTo>
                    <a:pt x="281460" y="215324"/>
                    <a:pt x="245762" y="237291"/>
                    <a:pt x="304800" y="201594"/>
                  </a:cubicBezTo>
                  <a:cubicBezTo>
                    <a:pt x="363838" y="165897"/>
                    <a:pt x="535460" y="51940"/>
                    <a:pt x="584887" y="20362"/>
                  </a:cubicBezTo>
                  <a:cubicBezTo>
                    <a:pt x="634314" y="-11216"/>
                    <a:pt x="617838" y="454"/>
                    <a:pt x="601363" y="12124"/>
                  </a:cubicBezTo>
                </a:path>
              </a:pathLst>
            </a:custGeom>
            <a:noFill/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19" name="Frihåndsform 18"/>
            <p:cNvSpPr/>
            <p:nvPr/>
          </p:nvSpPr>
          <p:spPr>
            <a:xfrm>
              <a:off x="4015885" y="1530982"/>
              <a:ext cx="444843" cy="585106"/>
            </a:xfrm>
            <a:custGeom>
              <a:avLst/>
              <a:gdLst>
                <a:gd name="connsiteX0" fmla="*/ 444843 w 444843"/>
                <a:gd name="connsiteY0" fmla="*/ 585106 h 585106"/>
                <a:gd name="connsiteX1" fmla="*/ 197708 w 444843"/>
                <a:gd name="connsiteY1" fmla="*/ 305020 h 585106"/>
                <a:gd name="connsiteX2" fmla="*/ 107092 w 444843"/>
                <a:gd name="connsiteY2" fmla="*/ 156739 h 585106"/>
                <a:gd name="connsiteX3" fmla="*/ 24713 w 444843"/>
                <a:gd name="connsiteY3" fmla="*/ 24933 h 585106"/>
                <a:gd name="connsiteX4" fmla="*/ 0 w 444843"/>
                <a:gd name="connsiteY4" fmla="*/ 220 h 585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4843" h="585106">
                  <a:moveTo>
                    <a:pt x="444843" y="585106"/>
                  </a:moveTo>
                  <a:cubicBezTo>
                    <a:pt x="349421" y="480760"/>
                    <a:pt x="254000" y="376415"/>
                    <a:pt x="197708" y="305020"/>
                  </a:cubicBezTo>
                  <a:cubicBezTo>
                    <a:pt x="141416" y="233625"/>
                    <a:pt x="135924" y="203420"/>
                    <a:pt x="107092" y="156739"/>
                  </a:cubicBezTo>
                  <a:cubicBezTo>
                    <a:pt x="78260" y="110058"/>
                    <a:pt x="42562" y="51020"/>
                    <a:pt x="24713" y="24933"/>
                  </a:cubicBezTo>
                  <a:cubicBezTo>
                    <a:pt x="6864" y="-1154"/>
                    <a:pt x="3432" y="-467"/>
                    <a:pt x="0" y="220"/>
                  </a:cubicBezTo>
                </a:path>
              </a:pathLst>
            </a:custGeom>
            <a:noFill/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20" name="Frihåndsform 19"/>
            <p:cNvSpPr/>
            <p:nvPr/>
          </p:nvSpPr>
          <p:spPr>
            <a:xfrm>
              <a:off x="3915645" y="2484907"/>
              <a:ext cx="420130" cy="123567"/>
            </a:xfrm>
            <a:custGeom>
              <a:avLst/>
              <a:gdLst>
                <a:gd name="connsiteX0" fmla="*/ 420130 w 420130"/>
                <a:gd name="connsiteY0" fmla="*/ 123567 h 123567"/>
                <a:gd name="connsiteX1" fmla="*/ 189471 w 420130"/>
                <a:gd name="connsiteY1" fmla="*/ 74140 h 123567"/>
                <a:gd name="connsiteX2" fmla="*/ 164757 w 420130"/>
                <a:gd name="connsiteY2" fmla="*/ 74140 h 123567"/>
                <a:gd name="connsiteX3" fmla="*/ 98854 w 420130"/>
                <a:gd name="connsiteY3" fmla="*/ 41189 h 123567"/>
                <a:gd name="connsiteX4" fmla="*/ 32952 w 420130"/>
                <a:gd name="connsiteY4" fmla="*/ 16475 h 123567"/>
                <a:gd name="connsiteX5" fmla="*/ 0 w 420130"/>
                <a:gd name="connsiteY5" fmla="*/ 0 h 123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0130" h="123567">
                  <a:moveTo>
                    <a:pt x="420130" y="123567"/>
                  </a:moveTo>
                  <a:lnTo>
                    <a:pt x="189471" y="74140"/>
                  </a:lnTo>
                  <a:cubicBezTo>
                    <a:pt x="146909" y="65902"/>
                    <a:pt x="179860" y="79632"/>
                    <a:pt x="164757" y="74140"/>
                  </a:cubicBezTo>
                  <a:cubicBezTo>
                    <a:pt x="149654" y="68648"/>
                    <a:pt x="120821" y="50800"/>
                    <a:pt x="98854" y="41189"/>
                  </a:cubicBezTo>
                  <a:cubicBezTo>
                    <a:pt x="76886" y="31578"/>
                    <a:pt x="49428" y="23340"/>
                    <a:pt x="32952" y="16475"/>
                  </a:cubicBezTo>
                  <a:cubicBezTo>
                    <a:pt x="16476" y="9610"/>
                    <a:pt x="8238" y="4805"/>
                    <a:pt x="0" y="0"/>
                  </a:cubicBezTo>
                </a:path>
              </a:pathLst>
            </a:custGeom>
            <a:noFill/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21" name="Frihåndsform 20"/>
            <p:cNvSpPr/>
            <p:nvPr/>
          </p:nvSpPr>
          <p:spPr>
            <a:xfrm>
              <a:off x="7516966" y="2206046"/>
              <a:ext cx="105380" cy="956248"/>
            </a:xfrm>
            <a:custGeom>
              <a:avLst/>
              <a:gdLst>
                <a:gd name="connsiteX0" fmla="*/ 0 w 105380"/>
                <a:gd name="connsiteY0" fmla="*/ 956248 h 956248"/>
                <a:gd name="connsiteX1" fmla="*/ 24713 w 105380"/>
                <a:gd name="connsiteY1" fmla="*/ 717351 h 956248"/>
                <a:gd name="connsiteX2" fmla="*/ 98854 w 105380"/>
                <a:gd name="connsiteY2" fmla="*/ 470215 h 956248"/>
                <a:gd name="connsiteX3" fmla="*/ 98854 w 105380"/>
                <a:gd name="connsiteY3" fmla="*/ 74799 h 956248"/>
                <a:gd name="connsiteX4" fmla="*/ 74140 w 105380"/>
                <a:gd name="connsiteY4" fmla="*/ 659 h 956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380" h="956248">
                  <a:moveTo>
                    <a:pt x="0" y="956248"/>
                  </a:moveTo>
                  <a:cubicBezTo>
                    <a:pt x="4118" y="877302"/>
                    <a:pt x="8237" y="798356"/>
                    <a:pt x="24713" y="717351"/>
                  </a:cubicBezTo>
                  <a:cubicBezTo>
                    <a:pt x="41189" y="636346"/>
                    <a:pt x="86497" y="577307"/>
                    <a:pt x="98854" y="470215"/>
                  </a:cubicBezTo>
                  <a:cubicBezTo>
                    <a:pt x="111211" y="363123"/>
                    <a:pt x="102973" y="153058"/>
                    <a:pt x="98854" y="74799"/>
                  </a:cubicBezTo>
                  <a:cubicBezTo>
                    <a:pt x="94735" y="-3460"/>
                    <a:pt x="84437" y="-1401"/>
                    <a:pt x="74140" y="659"/>
                  </a:cubicBezTo>
                </a:path>
              </a:pathLst>
            </a:custGeom>
            <a:noFill/>
            <a:ln w="635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22" name="Frihåndsform 21"/>
            <p:cNvSpPr/>
            <p:nvPr/>
          </p:nvSpPr>
          <p:spPr>
            <a:xfrm>
              <a:off x="3231705" y="878346"/>
              <a:ext cx="432826" cy="677569"/>
            </a:xfrm>
            <a:custGeom>
              <a:avLst/>
              <a:gdLst>
                <a:gd name="connsiteX0" fmla="*/ 1585 w 432826"/>
                <a:gd name="connsiteY0" fmla="*/ 677569 h 677569"/>
                <a:gd name="connsiteX1" fmla="*/ 1585 w 432826"/>
                <a:gd name="connsiteY1" fmla="*/ 619905 h 677569"/>
                <a:gd name="connsiteX2" fmla="*/ 18061 w 432826"/>
                <a:gd name="connsiteY2" fmla="*/ 562240 h 677569"/>
                <a:gd name="connsiteX3" fmla="*/ 42774 w 432826"/>
                <a:gd name="connsiteY3" fmla="*/ 232726 h 677569"/>
                <a:gd name="connsiteX4" fmla="*/ 108677 w 432826"/>
                <a:gd name="connsiteY4" fmla="*/ 175061 h 677569"/>
                <a:gd name="connsiteX5" fmla="*/ 182817 w 432826"/>
                <a:gd name="connsiteY5" fmla="*/ 117397 h 677569"/>
                <a:gd name="connsiteX6" fmla="*/ 405239 w 432826"/>
                <a:gd name="connsiteY6" fmla="*/ 10305 h 677569"/>
                <a:gd name="connsiteX7" fmla="*/ 421715 w 432826"/>
                <a:gd name="connsiteY7" fmla="*/ 10305 h 677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2826" h="677569">
                  <a:moveTo>
                    <a:pt x="1585" y="677569"/>
                  </a:moveTo>
                  <a:cubicBezTo>
                    <a:pt x="212" y="658347"/>
                    <a:pt x="-1161" y="639126"/>
                    <a:pt x="1585" y="619905"/>
                  </a:cubicBezTo>
                  <a:cubicBezTo>
                    <a:pt x="4331" y="600684"/>
                    <a:pt x="11196" y="626770"/>
                    <a:pt x="18061" y="562240"/>
                  </a:cubicBezTo>
                  <a:cubicBezTo>
                    <a:pt x="24926" y="497710"/>
                    <a:pt x="27671" y="297256"/>
                    <a:pt x="42774" y="232726"/>
                  </a:cubicBezTo>
                  <a:cubicBezTo>
                    <a:pt x="57877" y="168196"/>
                    <a:pt x="85337" y="194282"/>
                    <a:pt x="108677" y="175061"/>
                  </a:cubicBezTo>
                  <a:cubicBezTo>
                    <a:pt x="132017" y="155840"/>
                    <a:pt x="133390" y="144856"/>
                    <a:pt x="182817" y="117397"/>
                  </a:cubicBezTo>
                  <a:cubicBezTo>
                    <a:pt x="232244" y="89938"/>
                    <a:pt x="365423" y="28154"/>
                    <a:pt x="405239" y="10305"/>
                  </a:cubicBezTo>
                  <a:cubicBezTo>
                    <a:pt x="445055" y="-7544"/>
                    <a:pt x="433385" y="1380"/>
                    <a:pt x="421715" y="10305"/>
                  </a:cubicBezTo>
                </a:path>
              </a:pathLst>
            </a:custGeom>
            <a:noFill/>
            <a:ln w="38100">
              <a:solidFill>
                <a:srgbClr val="E1E60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23" name="Frihåndsform 22"/>
            <p:cNvSpPr/>
            <p:nvPr/>
          </p:nvSpPr>
          <p:spPr>
            <a:xfrm>
              <a:off x="2154133" y="1407634"/>
              <a:ext cx="815546" cy="125229"/>
            </a:xfrm>
            <a:custGeom>
              <a:avLst/>
              <a:gdLst>
                <a:gd name="connsiteX0" fmla="*/ 815546 w 815546"/>
                <a:gd name="connsiteY0" fmla="*/ 0 h 125229"/>
                <a:gd name="connsiteX1" fmla="*/ 634314 w 815546"/>
                <a:gd name="connsiteY1" fmla="*/ 115330 h 125229"/>
                <a:gd name="connsiteX2" fmla="*/ 395417 w 815546"/>
                <a:gd name="connsiteY2" fmla="*/ 115330 h 125229"/>
                <a:gd name="connsiteX3" fmla="*/ 181233 w 815546"/>
                <a:gd name="connsiteY3" fmla="*/ 82379 h 125229"/>
                <a:gd name="connsiteX4" fmla="*/ 0 w 815546"/>
                <a:gd name="connsiteY4" fmla="*/ 74141 h 125229"/>
                <a:gd name="connsiteX5" fmla="*/ 0 w 815546"/>
                <a:gd name="connsiteY5" fmla="*/ 74141 h 125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15546" h="125229">
                  <a:moveTo>
                    <a:pt x="815546" y="0"/>
                  </a:moveTo>
                  <a:cubicBezTo>
                    <a:pt x="759940" y="48054"/>
                    <a:pt x="704335" y="96108"/>
                    <a:pt x="634314" y="115330"/>
                  </a:cubicBezTo>
                  <a:cubicBezTo>
                    <a:pt x="564292" y="134552"/>
                    <a:pt x="470930" y="120822"/>
                    <a:pt x="395417" y="115330"/>
                  </a:cubicBezTo>
                  <a:cubicBezTo>
                    <a:pt x="319904" y="109838"/>
                    <a:pt x="247136" y="89244"/>
                    <a:pt x="181233" y="82379"/>
                  </a:cubicBezTo>
                  <a:cubicBezTo>
                    <a:pt x="115330" y="75514"/>
                    <a:pt x="0" y="74141"/>
                    <a:pt x="0" y="74141"/>
                  </a:cubicBezTo>
                  <a:lnTo>
                    <a:pt x="0" y="74141"/>
                  </a:lnTo>
                </a:path>
              </a:pathLst>
            </a:custGeom>
            <a:noFill/>
            <a:ln w="38100">
              <a:solidFill>
                <a:srgbClr val="E1E60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24" name="Frihåndsform 23"/>
            <p:cNvSpPr/>
            <p:nvPr/>
          </p:nvSpPr>
          <p:spPr>
            <a:xfrm>
              <a:off x="6264814" y="1874784"/>
              <a:ext cx="1345002" cy="687696"/>
            </a:xfrm>
            <a:custGeom>
              <a:avLst/>
              <a:gdLst>
                <a:gd name="connsiteX0" fmla="*/ 0 w 1357872"/>
                <a:gd name="connsiteY0" fmla="*/ 389951 h 687696"/>
                <a:gd name="connsiteX1" fmla="*/ 467833 w 1357872"/>
                <a:gd name="connsiteY1" fmla="*/ 7179 h 687696"/>
                <a:gd name="connsiteX2" fmla="*/ 1350335 w 1357872"/>
                <a:gd name="connsiteY2" fmla="*/ 687663 h 68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57872" h="687696">
                  <a:moveTo>
                    <a:pt x="0" y="389951"/>
                  </a:moveTo>
                  <a:cubicBezTo>
                    <a:pt x="121388" y="173755"/>
                    <a:pt x="242777" y="-42440"/>
                    <a:pt x="467833" y="7179"/>
                  </a:cubicBezTo>
                  <a:cubicBezTo>
                    <a:pt x="692889" y="56798"/>
                    <a:pt x="1440712" y="692979"/>
                    <a:pt x="1350335" y="687663"/>
                  </a:cubicBezTo>
                </a:path>
              </a:pathLst>
            </a:custGeom>
            <a:noFill/>
            <a:ln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sp>
        <p:nvSpPr>
          <p:cNvPr id="3" name="TekstSylinder 2"/>
          <p:cNvSpPr txBox="1"/>
          <p:nvPr/>
        </p:nvSpPr>
        <p:spPr>
          <a:xfrm>
            <a:off x="5290551" y="5285993"/>
            <a:ext cx="4320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0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D1</a:t>
            </a:r>
            <a:endParaRPr lang="nb-NO" sz="10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TekstSylinder 38"/>
          <p:cNvSpPr txBox="1"/>
          <p:nvPr/>
        </p:nvSpPr>
        <p:spPr>
          <a:xfrm>
            <a:off x="5274738" y="4051919"/>
            <a:ext cx="4320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0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D1</a:t>
            </a:r>
            <a:endParaRPr lang="nb-NO" sz="10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TekstSylinder 39"/>
          <p:cNvSpPr txBox="1"/>
          <p:nvPr/>
        </p:nvSpPr>
        <p:spPr>
          <a:xfrm>
            <a:off x="5285687" y="1960153"/>
            <a:ext cx="4320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0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D1</a:t>
            </a:r>
            <a:endParaRPr lang="nb-NO" sz="10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TekstSylinder 40"/>
          <p:cNvSpPr txBox="1"/>
          <p:nvPr/>
        </p:nvSpPr>
        <p:spPr>
          <a:xfrm>
            <a:off x="5928937" y="4298140"/>
            <a:ext cx="4320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0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D10</a:t>
            </a:r>
            <a:endParaRPr lang="nb-NO" sz="10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TekstSylinder 41"/>
          <p:cNvSpPr txBox="1"/>
          <p:nvPr/>
        </p:nvSpPr>
        <p:spPr>
          <a:xfrm rot="18978714">
            <a:off x="5664668" y="3742203"/>
            <a:ext cx="4320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0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D20</a:t>
            </a:r>
            <a:endParaRPr lang="nb-NO" sz="10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TekstSylinder 42"/>
          <p:cNvSpPr txBox="1"/>
          <p:nvPr/>
        </p:nvSpPr>
        <p:spPr>
          <a:xfrm rot="16958622">
            <a:off x="5717003" y="2928558"/>
            <a:ext cx="4320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0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D30</a:t>
            </a:r>
            <a:endParaRPr lang="nb-NO" sz="10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TekstSylinder 43"/>
          <p:cNvSpPr txBox="1"/>
          <p:nvPr/>
        </p:nvSpPr>
        <p:spPr>
          <a:xfrm rot="20000699">
            <a:off x="6108592" y="3059406"/>
            <a:ext cx="4320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0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D40</a:t>
            </a:r>
            <a:endParaRPr lang="nb-NO" sz="10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Rektangel 47"/>
          <p:cNvSpPr/>
          <p:nvPr/>
        </p:nvSpPr>
        <p:spPr>
          <a:xfrm>
            <a:off x="256110" y="1720197"/>
            <a:ext cx="2743759" cy="2123658"/>
          </a:xfrm>
          <a:prstGeom prst="rect">
            <a:avLst/>
          </a:prstGeom>
          <a:ln w="12700">
            <a:solidFill>
              <a:schemeClr val="tx2"/>
            </a:solidFill>
          </a:ln>
        </p:spPr>
        <p:txBody>
          <a:bodyPr wrap="square">
            <a:spAutoFit/>
          </a:bodyPr>
          <a:lstStyle/>
          <a:p>
            <a:pPr marL="171450" indent="-171450">
              <a:buFont typeface="Courier New" panose="02070309020205020404" pitchFamily="49" charset="0"/>
              <a:buChar char="o"/>
            </a:pPr>
            <a:r>
              <a:rPr lang="nb-NO" sz="1200" dirty="0"/>
              <a:t>Inndeling av strekning i forhold til delstrekningens funksjon, f.eks. hovedløp, armer, gang- og sykkelveger. 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nb-NO" sz="1200" dirty="0"/>
              <a:t>Nummeret er unikt innenfor strekningen</a:t>
            </a:r>
            <a:r>
              <a:rPr lang="nb-NO" sz="1200" dirty="0" smtClean="0"/>
              <a:t>.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nb-NO" sz="1200" dirty="0" smtClean="0"/>
              <a:t>Sammen med strekning erstatter delstrekninger deler av dagens parseller.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nb-NO" sz="1200" dirty="0" smtClean="0"/>
              <a:t>Den enkelte delstrekning får sammenhengende </a:t>
            </a:r>
            <a:r>
              <a:rPr lang="nb-NO" sz="1200" dirty="0" err="1" smtClean="0"/>
              <a:t>metrering</a:t>
            </a:r>
            <a:r>
              <a:rPr lang="nb-NO" sz="1200" dirty="0" smtClean="0"/>
              <a:t>.</a:t>
            </a:r>
            <a:endParaRPr lang="nb-NO" sz="1200" dirty="0"/>
          </a:p>
        </p:txBody>
      </p:sp>
      <p:grpSp>
        <p:nvGrpSpPr>
          <p:cNvPr id="56" name="Gruppe 55"/>
          <p:cNvGrpSpPr/>
          <p:nvPr/>
        </p:nvGrpSpPr>
        <p:grpSpPr>
          <a:xfrm>
            <a:off x="206544" y="3890111"/>
            <a:ext cx="1613306" cy="1675573"/>
            <a:chOff x="259503" y="3614571"/>
            <a:chExt cx="1613306" cy="1675573"/>
          </a:xfrm>
        </p:grpSpPr>
        <p:pic>
          <p:nvPicPr>
            <p:cNvPr id="53" name="Bilde 5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9503" y="3614571"/>
              <a:ext cx="1613306" cy="1675573"/>
            </a:xfrm>
            <a:prstGeom prst="rect">
              <a:avLst/>
            </a:prstGeom>
          </p:spPr>
        </p:pic>
        <p:sp>
          <p:nvSpPr>
            <p:cNvPr id="54" name="Ellipse 53"/>
            <p:cNvSpPr/>
            <p:nvPr/>
          </p:nvSpPr>
          <p:spPr>
            <a:xfrm>
              <a:off x="312510" y="4046619"/>
              <a:ext cx="936104" cy="288032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57" name="Gruppe 56"/>
          <p:cNvGrpSpPr/>
          <p:nvPr/>
        </p:nvGrpSpPr>
        <p:grpSpPr>
          <a:xfrm>
            <a:off x="3306261" y="1700808"/>
            <a:ext cx="5010155" cy="4062822"/>
            <a:chOff x="2154133" y="878346"/>
            <a:chExt cx="6512743" cy="5415595"/>
          </a:xfrm>
        </p:grpSpPr>
        <p:sp>
          <p:nvSpPr>
            <p:cNvPr id="58" name="Frihåndsform 57"/>
            <p:cNvSpPr/>
            <p:nvPr/>
          </p:nvSpPr>
          <p:spPr>
            <a:xfrm>
              <a:off x="2269463" y="1061645"/>
              <a:ext cx="1944130" cy="807308"/>
            </a:xfrm>
            <a:custGeom>
              <a:avLst/>
              <a:gdLst>
                <a:gd name="connsiteX0" fmla="*/ 1944130 w 1944130"/>
                <a:gd name="connsiteY0" fmla="*/ 807308 h 807308"/>
                <a:gd name="connsiteX1" fmla="*/ 1705232 w 1944130"/>
                <a:gd name="connsiteY1" fmla="*/ 757881 h 807308"/>
                <a:gd name="connsiteX2" fmla="*/ 1145059 w 1944130"/>
                <a:gd name="connsiteY2" fmla="*/ 584887 h 807308"/>
                <a:gd name="connsiteX3" fmla="*/ 1013254 w 1944130"/>
                <a:gd name="connsiteY3" fmla="*/ 527222 h 807308"/>
                <a:gd name="connsiteX4" fmla="*/ 815546 w 1944130"/>
                <a:gd name="connsiteY4" fmla="*/ 428368 h 807308"/>
                <a:gd name="connsiteX5" fmla="*/ 675503 w 1944130"/>
                <a:gd name="connsiteY5" fmla="*/ 329514 h 807308"/>
                <a:gd name="connsiteX6" fmla="*/ 576649 w 1944130"/>
                <a:gd name="connsiteY6" fmla="*/ 255373 h 807308"/>
                <a:gd name="connsiteX7" fmla="*/ 387178 w 1944130"/>
                <a:gd name="connsiteY7" fmla="*/ 115330 h 807308"/>
                <a:gd name="connsiteX8" fmla="*/ 345989 w 1944130"/>
                <a:gd name="connsiteY8" fmla="*/ 74141 h 807308"/>
                <a:gd name="connsiteX9" fmla="*/ 280087 w 1944130"/>
                <a:gd name="connsiteY9" fmla="*/ 32952 h 807308"/>
                <a:gd name="connsiteX10" fmla="*/ 0 w 1944130"/>
                <a:gd name="connsiteY10" fmla="*/ 0 h 807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44130" h="807308">
                  <a:moveTo>
                    <a:pt x="1944130" y="807308"/>
                  </a:moveTo>
                  <a:cubicBezTo>
                    <a:pt x="1891270" y="801129"/>
                    <a:pt x="1838410" y="794951"/>
                    <a:pt x="1705232" y="757881"/>
                  </a:cubicBezTo>
                  <a:cubicBezTo>
                    <a:pt x="1572054" y="720811"/>
                    <a:pt x="1260389" y="623330"/>
                    <a:pt x="1145059" y="584887"/>
                  </a:cubicBezTo>
                  <a:cubicBezTo>
                    <a:pt x="1029729" y="546444"/>
                    <a:pt x="1068173" y="553308"/>
                    <a:pt x="1013254" y="527222"/>
                  </a:cubicBezTo>
                  <a:cubicBezTo>
                    <a:pt x="958335" y="501136"/>
                    <a:pt x="871838" y="461319"/>
                    <a:pt x="815546" y="428368"/>
                  </a:cubicBezTo>
                  <a:cubicBezTo>
                    <a:pt x="759254" y="395417"/>
                    <a:pt x="715319" y="358346"/>
                    <a:pt x="675503" y="329514"/>
                  </a:cubicBezTo>
                  <a:cubicBezTo>
                    <a:pt x="635687" y="300682"/>
                    <a:pt x="576649" y="255373"/>
                    <a:pt x="576649" y="255373"/>
                  </a:cubicBezTo>
                  <a:cubicBezTo>
                    <a:pt x="528595" y="219676"/>
                    <a:pt x="425621" y="145535"/>
                    <a:pt x="387178" y="115330"/>
                  </a:cubicBezTo>
                  <a:cubicBezTo>
                    <a:pt x="348735" y="85125"/>
                    <a:pt x="363837" y="87871"/>
                    <a:pt x="345989" y="74141"/>
                  </a:cubicBezTo>
                  <a:cubicBezTo>
                    <a:pt x="328141" y="60411"/>
                    <a:pt x="337752" y="45309"/>
                    <a:pt x="280087" y="32952"/>
                  </a:cubicBezTo>
                  <a:cubicBezTo>
                    <a:pt x="222422" y="20595"/>
                    <a:pt x="111211" y="10297"/>
                    <a:pt x="0" y="0"/>
                  </a:cubicBezTo>
                </a:path>
              </a:pathLst>
            </a:custGeom>
            <a:noFill/>
            <a:ln w="38100">
              <a:solidFill>
                <a:srgbClr val="E1E60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59" name="Frihåndsform 58"/>
            <p:cNvSpPr/>
            <p:nvPr/>
          </p:nvSpPr>
          <p:spPr>
            <a:xfrm>
              <a:off x="5940152" y="2420888"/>
              <a:ext cx="2726724" cy="1631091"/>
            </a:xfrm>
            <a:custGeom>
              <a:avLst/>
              <a:gdLst>
                <a:gd name="connsiteX0" fmla="*/ 0 w 2726724"/>
                <a:gd name="connsiteY0" fmla="*/ 1589902 h 1631091"/>
                <a:gd name="connsiteX1" fmla="*/ 172994 w 2726724"/>
                <a:gd name="connsiteY1" fmla="*/ 1631091 h 1631091"/>
                <a:gd name="connsiteX2" fmla="*/ 593124 w 2726724"/>
                <a:gd name="connsiteY2" fmla="*/ 1589902 h 1631091"/>
                <a:gd name="connsiteX3" fmla="*/ 873210 w 2726724"/>
                <a:gd name="connsiteY3" fmla="*/ 1433383 h 1631091"/>
                <a:gd name="connsiteX4" fmla="*/ 1293340 w 2726724"/>
                <a:gd name="connsiteY4" fmla="*/ 1013254 h 1631091"/>
                <a:gd name="connsiteX5" fmla="*/ 1507524 w 2726724"/>
                <a:gd name="connsiteY5" fmla="*/ 790832 h 1631091"/>
                <a:gd name="connsiteX6" fmla="*/ 1919416 w 2726724"/>
                <a:gd name="connsiteY6" fmla="*/ 584886 h 1631091"/>
                <a:gd name="connsiteX7" fmla="*/ 2405448 w 2726724"/>
                <a:gd name="connsiteY7" fmla="*/ 304800 h 1631091"/>
                <a:gd name="connsiteX8" fmla="*/ 2627870 w 2726724"/>
                <a:gd name="connsiteY8" fmla="*/ 148281 h 1631091"/>
                <a:gd name="connsiteX9" fmla="*/ 2726724 w 2726724"/>
                <a:gd name="connsiteY9" fmla="*/ 0 h 1631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26724" h="1631091">
                  <a:moveTo>
                    <a:pt x="0" y="1589902"/>
                  </a:moveTo>
                  <a:cubicBezTo>
                    <a:pt x="37070" y="1610496"/>
                    <a:pt x="74140" y="1631091"/>
                    <a:pt x="172994" y="1631091"/>
                  </a:cubicBezTo>
                  <a:cubicBezTo>
                    <a:pt x="271848" y="1631091"/>
                    <a:pt x="476421" y="1622853"/>
                    <a:pt x="593124" y="1589902"/>
                  </a:cubicBezTo>
                  <a:cubicBezTo>
                    <a:pt x="709827" y="1556951"/>
                    <a:pt x="756507" y="1529491"/>
                    <a:pt x="873210" y="1433383"/>
                  </a:cubicBezTo>
                  <a:cubicBezTo>
                    <a:pt x="989913" y="1337275"/>
                    <a:pt x="1187621" y="1120346"/>
                    <a:pt x="1293340" y="1013254"/>
                  </a:cubicBezTo>
                  <a:cubicBezTo>
                    <a:pt x="1399059" y="906162"/>
                    <a:pt x="1403178" y="862227"/>
                    <a:pt x="1507524" y="790832"/>
                  </a:cubicBezTo>
                  <a:cubicBezTo>
                    <a:pt x="1611870" y="719437"/>
                    <a:pt x="1769762" y="665891"/>
                    <a:pt x="1919416" y="584886"/>
                  </a:cubicBezTo>
                  <a:cubicBezTo>
                    <a:pt x="2069070" y="503881"/>
                    <a:pt x="2287372" y="377567"/>
                    <a:pt x="2405448" y="304800"/>
                  </a:cubicBezTo>
                  <a:cubicBezTo>
                    <a:pt x="2523524" y="232033"/>
                    <a:pt x="2574324" y="199081"/>
                    <a:pt x="2627870" y="148281"/>
                  </a:cubicBezTo>
                  <a:cubicBezTo>
                    <a:pt x="2681416" y="97481"/>
                    <a:pt x="2704070" y="48740"/>
                    <a:pt x="2726724" y="0"/>
                  </a:cubicBezTo>
                </a:path>
              </a:pathLst>
            </a:custGeom>
            <a:noFill/>
            <a:ln w="635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cxnSp>
          <p:nvCxnSpPr>
            <p:cNvPr id="60" name="Rett linje 59"/>
            <p:cNvCxnSpPr/>
            <p:nvPr/>
          </p:nvCxnSpPr>
          <p:spPr>
            <a:xfrm>
              <a:off x="3268721" y="2132676"/>
              <a:ext cx="782078" cy="2344219"/>
            </a:xfrm>
            <a:prstGeom prst="line">
              <a:avLst/>
            </a:prstGeom>
            <a:ln w="63500">
              <a:solidFill>
                <a:srgbClr val="7AF1F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Rett linje 60"/>
            <p:cNvCxnSpPr/>
            <p:nvPr/>
          </p:nvCxnSpPr>
          <p:spPr>
            <a:xfrm>
              <a:off x="2420975" y="3640497"/>
              <a:ext cx="2808312" cy="1418456"/>
            </a:xfrm>
            <a:prstGeom prst="line">
              <a:avLst/>
            </a:prstGeom>
            <a:ln w="635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Rett linje 61"/>
            <p:cNvCxnSpPr/>
            <p:nvPr/>
          </p:nvCxnSpPr>
          <p:spPr>
            <a:xfrm flipV="1">
              <a:off x="5210371" y="1037357"/>
              <a:ext cx="2425" cy="5256584"/>
            </a:xfrm>
            <a:prstGeom prst="line">
              <a:avLst/>
            </a:prstGeom>
            <a:ln w="635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Rett linje 62"/>
            <p:cNvCxnSpPr/>
            <p:nvPr/>
          </p:nvCxnSpPr>
          <p:spPr>
            <a:xfrm flipV="1">
              <a:off x="5212796" y="3150434"/>
              <a:ext cx="1629683" cy="1487323"/>
            </a:xfrm>
            <a:prstGeom prst="line">
              <a:avLst/>
            </a:prstGeom>
            <a:ln w="635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Frihåndsform 63"/>
            <p:cNvSpPr/>
            <p:nvPr/>
          </p:nvSpPr>
          <p:spPr>
            <a:xfrm>
              <a:off x="5235085" y="1918380"/>
              <a:ext cx="191910" cy="1878227"/>
            </a:xfrm>
            <a:custGeom>
              <a:avLst/>
              <a:gdLst>
                <a:gd name="connsiteX0" fmla="*/ 0 w 191910"/>
                <a:gd name="connsiteY0" fmla="*/ 1878227 h 1878227"/>
                <a:gd name="connsiteX1" fmla="*/ 156519 w 191910"/>
                <a:gd name="connsiteY1" fmla="*/ 1779373 h 1878227"/>
                <a:gd name="connsiteX2" fmla="*/ 189470 w 191910"/>
                <a:gd name="connsiteY2" fmla="*/ 1433384 h 1878227"/>
                <a:gd name="connsiteX3" fmla="*/ 189470 w 191910"/>
                <a:gd name="connsiteY3" fmla="*/ 1194487 h 1878227"/>
                <a:gd name="connsiteX4" fmla="*/ 189470 w 191910"/>
                <a:gd name="connsiteY4" fmla="*/ 996779 h 1878227"/>
                <a:gd name="connsiteX5" fmla="*/ 189470 w 191910"/>
                <a:gd name="connsiteY5" fmla="*/ 749644 h 1878227"/>
                <a:gd name="connsiteX6" fmla="*/ 181232 w 191910"/>
                <a:gd name="connsiteY6" fmla="*/ 584887 h 1878227"/>
                <a:gd name="connsiteX7" fmla="*/ 181232 w 191910"/>
                <a:gd name="connsiteY7" fmla="*/ 214184 h 1878227"/>
                <a:gd name="connsiteX8" fmla="*/ 90616 w 191910"/>
                <a:gd name="connsiteY8" fmla="*/ 98854 h 1878227"/>
                <a:gd name="connsiteX9" fmla="*/ 24713 w 191910"/>
                <a:gd name="connsiteY9" fmla="*/ 24714 h 1878227"/>
                <a:gd name="connsiteX10" fmla="*/ 0 w 191910"/>
                <a:gd name="connsiteY10" fmla="*/ 0 h 1878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1910" h="1878227">
                  <a:moveTo>
                    <a:pt x="0" y="1878227"/>
                  </a:moveTo>
                  <a:cubicBezTo>
                    <a:pt x="62470" y="1865870"/>
                    <a:pt x="124941" y="1853513"/>
                    <a:pt x="156519" y="1779373"/>
                  </a:cubicBezTo>
                  <a:cubicBezTo>
                    <a:pt x="188097" y="1705233"/>
                    <a:pt x="183978" y="1530865"/>
                    <a:pt x="189470" y="1433384"/>
                  </a:cubicBezTo>
                  <a:cubicBezTo>
                    <a:pt x="194962" y="1335903"/>
                    <a:pt x="189470" y="1194487"/>
                    <a:pt x="189470" y="1194487"/>
                  </a:cubicBezTo>
                  <a:lnTo>
                    <a:pt x="189470" y="996779"/>
                  </a:lnTo>
                  <a:cubicBezTo>
                    <a:pt x="189470" y="922639"/>
                    <a:pt x="190843" y="818293"/>
                    <a:pt x="189470" y="749644"/>
                  </a:cubicBezTo>
                  <a:cubicBezTo>
                    <a:pt x="188097" y="680995"/>
                    <a:pt x="182605" y="674130"/>
                    <a:pt x="181232" y="584887"/>
                  </a:cubicBezTo>
                  <a:cubicBezTo>
                    <a:pt x="179859" y="495644"/>
                    <a:pt x="196335" y="295189"/>
                    <a:pt x="181232" y="214184"/>
                  </a:cubicBezTo>
                  <a:cubicBezTo>
                    <a:pt x="166129" y="133179"/>
                    <a:pt x="116702" y="130432"/>
                    <a:pt x="90616" y="98854"/>
                  </a:cubicBezTo>
                  <a:cubicBezTo>
                    <a:pt x="64530" y="67276"/>
                    <a:pt x="39816" y="41190"/>
                    <a:pt x="24713" y="24714"/>
                  </a:cubicBezTo>
                  <a:cubicBezTo>
                    <a:pt x="9610" y="8238"/>
                    <a:pt x="4805" y="4119"/>
                    <a:pt x="0" y="0"/>
                  </a:cubicBezTo>
                </a:path>
              </a:pathLst>
            </a:custGeom>
            <a:noFill/>
            <a:ln w="381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65" name="Frihåndsform 64"/>
            <p:cNvSpPr/>
            <p:nvPr/>
          </p:nvSpPr>
          <p:spPr>
            <a:xfrm>
              <a:off x="5432793" y="2149040"/>
              <a:ext cx="337751" cy="1112108"/>
            </a:xfrm>
            <a:custGeom>
              <a:avLst/>
              <a:gdLst>
                <a:gd name="connsiteX0" fmla="*/ 0 w 337751"/>
                <a:gd name="connsiteY0" fmla="*/ 1112108 h 1112108"/>
                <a:gd name="connsiteX1" fmla="*/ 181232 w 337751"/>
                <a:gd name="connsiteY1" fmla="*/ 897924 h 1112108"/>
                <a:gd name="connsiteX2" fmla="*/ 247135 w 337751"/>
                <a:gd name="connsiteY2" fmla="*/ 683740 h 1112108"/>
                <a:gd name="connsiteX3" fmla="*/ 280086 w 337751"/>
                <a:gd name="connsiteY3" fmla="*/ 469557 h 1112108"/>
                <a:gd name="connsiteX4" fmla="*/ 263611 w 337751"/>
                <a:gd name="connsiteY4" fmla="*/ 271848 h 1112108"/>
                <a:gd name="connsiteX5" fmla="*/ 337751 w 337751"/>
                <a:gd name="connsiteY5" fmla="*/ 0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7751" h="1112108">
                  <a:moveTo>
                    <a:pt x="0" y="1112108"/>
                  </a:moveTo>
                  <a:cubicBezTo>
                    <a:pt x="70021" y="1040713"/>
                    <a:pt x="140043" y="969319"/>
                    <a:pt x="181232" y="897924"/>
                  </a:cubicBezTo>
                  <a:cubicBezTo>
                    <a:pt x="222421" y="826529"/>
                    <a:pt x="230659" y="755134"/>
                    <a:pt x="247135" y="683740"/>
                  </a:cubicBezTo>
                  <a:cubicBezTo>
                    <a:pt x="263611" y="612346"/>
                    <a:pt x="277340" y="538206"/>
                    <a:pt x="280086" y="469557"/>
                  </a:cubicBezTo>
                  <a:cubicBezTo>
                    <a:pt x="282832" y="400908"/>
                    <a:pt x="254000" y="350107"/>
                    <a:pt x="263611" y="271848"/>
                  </a:cubicBezTo>
                  <a:cubicBezTo>
                    <a:pt x="273222" y="193589"/>
                    <a:pt x="305486" y="96794"/>
                    <a:pt x="337751" y="0"/>
                  </a:cubicBezTo>
                </a:path>
              </a:pathLst>
            </a:custGeom>
            <a:noFill/>
            <a:ln w="381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66" name="Frihåndsform 65"/>
            <p:cNvSpPr/>
            <p:nvPr/>
          </p:nvSpPr>
          <p:spPr>
            <a:xfrm>
              <a:off x="5688166" y="2289083"/>
              <a:ext cx="576648" cy="609600"/>
            </a:xfrm>
            <a:custGeom>
              <a:avLst/>
              <a:gdLst>
                <a:gd name="connsiteX0" fmla="*/ 0 w 576648"/>
                <a:gd name="connsiteY0" fmla="*/ 609600 h 609600"/>
                <a:gd name="connsiteX1" fmla="*/ 189470 w 576648"/>
                <a:gd name="connsiteY1" fmla="*/ 527222 h 609600"/>
                <a:gd name="connsiteX2" fmla="*/ 337751 w 576648"/>
                <a:gd name="connsiteY2" fmla="*/ 453081 h 609600"/>
                <a:gd name="connsiteX3" fmla="*/ 494270 w 576648"/>
                <a:gd name="connsiteY3" fmla="*/ 238897 h 609600"/>
                <a:gd name="connsiteX4" fmla="*/ 543697 w 576648"/>
                <a:gd name="connsiteY4" fmla="*/ 131805 h 609600"/>
                <a:gd name="connsiteX5" fmla="*/ 576648 w 576648"/>
                <a:gd name="connsiteY5" fmla="*/ 0 h 609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6648" h="609600">
                  <a:moveTo>
                    <a:pt x="0" y="609600"/>
                  </a:moveTo>
                  <a:cubicBezTo>
                    <a:pt x="67962" y="579394"/>
                    <a:pt x="133178" y="553308"/>
                    <a:pt x="189470" y="527222"/>
                  </a:cubicBezTo>
                  <a:cubicBezTo>
                    <a:pt x="245762" y="501135"/>
                    <a:pt x="286951" y="501135"/>
                    <a:pt x="337751" y="453081"/>
                  </a:cubicBezTo>
                  <a:cubicBezTo>
                    <a:pt x="388551" y="405027"/>
                    <a:pt x="459946" y="292443"/>
                    <a:pt x="494270" y="238897"/>
                  </a:cubicBezTo>
                  <a:cubicBezTo>
                    <a:pt x="528594" y="185351"/>
                    <a:pt x="529967" y="171621"/>
                    <a:pt x="543697" y="131805"/>
                  </a:cubicBezTo>
                  <a:cubicBezTo>
                    <a:pt x="557427" y="91989"/>
                    <a:pt x="567037" y="45994"/>
                    <a:pt x="576648" y="0"/>
                  </a:cubicBezTo>
                </a:path>
              </a:pathLst>
            </a:custGeom>
            <a:noFill/>
            <a:ln w="381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67" name="Frihåndsform 66"/>
            <p:cNvSpPr/>
            <p:nvPr/>
          </p:nvSpPr>
          <p:spPr>
            <a:xfrm>
              <a:off x="2434220" y="3236434"/>
              <a:ext cx="1960605" cy="1500489"/>
            </a:xfrm>
            <a:custGeom>
              <a:avLst/>
              <a:gdLst>
                <a:gd name="connsiteX0" fmla="*/ 1960605 w 1960605"/>
                <a:gd name="connsiteY0" fmla="*/ 1433384 h 1500489"/>
                <a:gd name="connsiteX1" fmla="*/ 1787611 w 1960605"/>
                <a:gd name="connsiteY1" fmla="*/ 1499287 h 1500489"/>
                <a:gd name="connsiteX2" fmla="*/ 1573427 w 1960605"/>
                <a:gd name="connsiteY2" fmla="*/ 1466336 h 1500489"/>
                <a:gd name="connsiteX3" fmla="*/ 1408670 w 1960605"/>
                <a:gd name="connsiteY3" fmla="*/ 1351006 h 1500489"/>
                <a:gd name="connsiteX4" fmla="*/ 1235675 w 1960605"/>
                <a:gd name="connsiteY4" fmla="*/ 1252152 h 1500489"/>
                <a:gd name="connsiteX5" fmla="*/ 955589 w 1960605"/>
                <a:gd name="connsiteY5" fmla="*/ 1128584 h 1500489"/>
                <a:gd name="connsiteX6" fmla="*/ 832021 w 1960605"/>
                <a:gd name="connsiteY6" fmla="*/ 1070919 h 1500489"/>
                <a:gd name="connsiteX7" fmla="*/ 749643 w 1960605"/>
                <a:gd name="connsiteY7" fmla="*/ 1021492 h 1500489"/>
                <a:gd name="connsiteX8" fmla="*/ 642551 w 1960605"/>
                <a:gd name="connsiteY8" fmla="*/ 906163 h 1500489"/>
                <a:gd name="connsiteX9" fmla="*/ 634313 w 1960605"/>
                <a:gd name="connsiteY9" fmla="*/ 626076 h 1500489"/>
                <a:gd name="connsiteX10" fmla="*/ 601362 w 1960605"/>
                <a:gd name="connsiteY10" fmla="*/ 428368 h 1500489"/>
                <a:gd name="connsiteX11" fmla="*/ 477794 w 1960605"/>
                <a:gd name="connsiteY11" fmla="*/ 263611 h 1500489"/>
                <a:gd name="connsiteX12" fmla="*/ 345989 w 1960605"/>
                <a:gd name="connsiteY12" fmla="*/ 156519 h 1500489"/>
                <a:gd name="connsiteX13" fmla="*/ 74140 w 1960605"/>
                <a:gd name="connsiteY13" fmla="*/ 32952 h 1500489"/>
                <a:gd name="connsiteX14" fmla="*/ 0 w 1960605"/>
                <a:gd name="connsiteY14" fmla="*/ 0 h 1500489"/>
                <a:gd name="connsiteX15" fmla="*/ 0 w 1960605"/>
                <a:gd name="connsiteY15" fmla="*/ 0 h 1500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60605" h="1500489">
                  <a:moveTo>
                    <a:pt x="1960605" y="1433384"/>
                  </a:moveTo>
                  <a:cubicBezTo>
                    <a:pt x="1906373" y="1463589"/>
                    <a:pt x="1852141" y="1493795"/>
                    <a:pt x="1787611" y="1499287"/>
                  </a:cubicBezTo>
                  <a:cubicBezTo>
                    <a:pt x="1723081" y="1504779"/>
                    <a:pt x="1636584" y="1491050"/>
                    <a:pt x="1573427" y="1466336"/>
                  </a:cubicBezTo>
                  <a:cubicBezTo>
                    <a:pt x="1510270" y="1441623"/>
                    <a:pt x="1464962" y="1386703"/>
                    <a:pt x="1408670" y="1351006"/>
                  </a:cubicBezTo>
                  <a:cubicBezTo>
                    <a:pt x="1352378" y="1315309"/>
                    <a:pt x="1311188" y="1289222"/>
                    <a:pt x="1235675" y="1252152"/>
                  </a:cubicBezTo>
                  <a:cubicBezTo>
                    <a:pt x="1160162" y="1215082"/>
                    <a:pt x="1022865" y="1158789"/>
                    <a:pt x="955589" y="1128584"/>
                  </a:cubicBezTo>
                  <a:cubicBezTo>
                    <a:pt x="888313" y="1098378"/>
                    <a:pt x="866345" y="1088768"/>
                    <a:pt x="832021" y="1070919"/>
                  </a:cubicBezTo>
                  <a:cubicBezTo>
                    <a:pt x="797697" y="1053070"/>
                    <a:pt x="781221" y="1048951"/>
                    <a:pt x="749643" y="1021492"/>
                  </a:cubicBezTo>
                  <a:cubicBezTo>
                    <a:pt x="718065" y="994033"/>
                    <a:pt x="661773" y="972066"/>
                    <a:pt x="642551" y="906163"/>
                  </a:cubicBezTo>
                  <a:cubicBezTo>
                    <a:pt x="623329" y="840260"/>
                    <a:pt x="641178" y="705709"/>
                    <a:pt x="634313" y="626076"/>
                  </a:cubicBezTo>
                  <a:cubicBezTo>
                    <a:pt x="627448" y="546443"/>
                    <a:pt x="627449" y="488779"/>
                    <a:pt x="601362" y="428368"/>
                  </a:cubicBezTo>
                  <a:cubicBezTo>
                    <a:pt x="575275" y="367957"/>
                    <a:pt x="520356" y="308919"/>
                    <a:pt x="477794" y="263611"/>
                  </a:cubicBezTo>
                  <a:cubicBezTo>
                    <a:pt x="435232" y="218303"/>
                    <a:pt x="413265" y="194962"/>
                    <a:pt x="345989" y="156519"/>
                  </a:cubicBezTo>
                  <a:cubicBezTo>
                    <a:pt x="278713" y="118076"/>
                    <a:pt x="74140" y="32952"/>
                    <a:pt x="74140" y="32952"/>
                  </a:cubicBez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w="38100">
              <a:solidFill>
                <a:schemeClr val="accent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68" name="Frihåndsform 67"/>
            <p:cNvSpPr/>
            <p:nvPr/>
          </p:nvSpPr>
          <p:spPr>
            <a:xfrm>
              <a:off x="3719322" y="1226402"/>
              <a:ext cx="766119" cy="2232454"/>
            </a:xfrm>
            <a:custGeom>
              <a:avLst/>
              <a:gdLst>
                <a:gd name="connsiteX0" fmla="*/ 0 w 766119"/>
                <a:gd name="connsiteY0" fmla="*/ 2232454 h 2232454"/>
                <a:gd name="connsiteX1" fmla="*/ 263611 w 766119"/>
                <a:gd name="connsiteY1" fmla="*/ 2059459 h 2232454"/>
                <a:gd name="connsiteX2" fmla="*/ 436606 w 766119"/>
                <a:gd name="connsiteY2" fmla="*/ 1812324 h 2232454"/>
                <a:gd name="connsiteX3" fmla="*/ 601363 w 766119"/>
                <a:gd name="connsiteY3" fmla="*/ 1441622 h 2232454"/>
                <a:gd name="connsiteX4" fmla="*/ 700217 w 766119"/>
                <a:gd name="connsiteY4" fmla="*/ 1169773 h 2232454"/>
                <a:gd name="connsiteX5" fmla="*/ 749644 w 766119"/>
                <a:gd name="connsiteY5" fmla="*/ 815546 h 2232454"/>
                <a:gd name="connsiteX6" fmla="*/ 766119 w 766119"/>
                <a:gd name="connsiteY6" fmla="*/ 436605 h 2232454"/>
                <a:gd name="connsiteX7" fmla="*/ 749644 w 766119"/>
                <a:gd name="connsiteY7" fmla="*/ 197708 h 2232454"/>
                <a:gd name="connsiteX8" fmla="*/ 724930 w 766119"/>
                <a:gd name="connsiteY8" fmla="*/ 0 h 2232454"/>
                <a:gd name="connsiteX9" fmla="*/ 724930 w 766119"/>
                <a:gd name="connsiteY9" fmla="*/ 0 h 2232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6119" h="2232454">
                  <a:moveTo>
                    <a:pt x="0" y="2232454"/>
                  </a:moveTo>
                  <a:cubicBezTo>
                    <a:pt x="95421" y="2180967"/>
                    <a:pt x="190843" y="2129481"/>
                    <a:pt x="263611" y="2059459"/>
                  </a:cubicBezTo>
                  <a:cubicBezTo>
                    <a:pt x="336379" y="1989437"/>
                    <a:pt x="380314" y="1915297"/>
                    <a:pt x="436606" y="1812324"/>
                  </a:cubicBezTo>
                  <a:cubicBezTo>
                    <a:pt x="492898" y="1709351"/>
                    <a:pt x="557428" y="1548714"/>
                    <a:pt x="601363" y="1441622"/>
                  </a:cubicBezTo>
                  <a:cubicBezTo>
                    <a:pt x="645298" y="1334530"/>
                    <a:pt x="675504" y="1274119"/>
                    <a:pt x="700217" y="1169773"/>
                  </a:cubicBezTo>
                  <a:cubicBezTo>
                    <a:pt x="724930" y="1065427"/>
                    <a:pt x="738660" y="937741"/>
                    <a:pt x="749644" y="815546"/>
                  </a:cubicBezTo>
                  <a:cubicBezTo>
                    <a:pt x="760628" y="693351"/>
                    <a:pt x="766119" y="539578"/>
                    <a:pt x="766119" y="436605"/>
                  </a:cubicBezTo>
                  <a:cubicBezTo>
                    <a:pt x="766119" y="333632"/>
                    <a:pt x="756509" y="270475"/>
                    <a:pt x="749644" y="197708"/>
                  </a:cubicBezTo>
                  <a:cubicBezTo>
                    <a:pt x="742779" y="124940"/>
                    <a:pt x="724930" y="0"/>
                    <a:pt x="724930" y="0"/>
                  </a:cubicBezTo>
                  <a:lnTo>
                    <a:pt x="724930" y="0"/>
                  </a:lnTo>
                </a:path>
              </a:pathLst>
            </a:custGeom>
            <a:noFill/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69" name="Frihåndsform 68"/>
            <p:cNvSpPr/>
            <p:nvPr/>
          </p:nvSpPr>
          <p:spPr>
            <a:xfrm>
              <a:off x="4201235" y="2627417"/>
              <a:ext cx="617838" cy="316924"/>
            </a:xfrm>
            <a:custGeom>
              <a:avLst/>
              <a:gdLst>
                <a:gd name="connsiteX0" fmla="*/ 0 w 617838"/>
                <a:gd name="connsiteY0" fmla="*/ 316924 h 316924"/>
                <a:gd name="connsiteX1" fmla="*/ 230660 w 617838"/>
                <a:gd name="connsiteY1" fmla="*/ 234546 h 316924"/>
                <a:gd name="connsiteX2" fmla="*/ 304800 w 617838"/>
                <a:gd name="connsiteY2" fmla="*/ 201594 h 316924"/>
                <a:gd name="connsiteX3" fmla="*/ 584887 w 617838"/>
                <a:gd name="connsiteY3" fmla="*/ 20362 h 316924"/>
                <a:gd name="connsiteX4" fmla="*/ 601363 w 617838"/>
                <a:gd name="connsiteY4" fmla="*/ 12124 h 316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7838" h="316924">
                  <a:moveTo>
                    <a:pt x="0" y="316924"/>
                  </a:moveTo>
                  <a:lnTo>
                    <a:pt x="230660" y="234546"/>
                  </a:lnTo>
                  <a:cubicBezTo>
                    <a:pt x="281460" y="215324"/>
                    <a:pt x="245762" y="237291"/>
                    <a:pt x="304800" y="201594"/>
                  </a:cubicBezTo>
                  <a:cubicBezTo>
                    <a:pt x="363838" y="165897"/>
                    <a:pt x="535460" y="51940"/>
                    <a:pt x="584887" y="20362"/>
                  </a:cubicBezTo>
                  <a:cubicBezTo>
                    <a:pt x="634314" y="-11216"/>
                    <a:pt x="617838" y="454"/>
                    <a:pt x="601363" y="12124"/>
                  </a:cubicBezTo>
                </a:path>
              </a:pathLst>
            </a:custGeom>
            <a:noFill/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70" name="Frihåndsform 69"/>
            <p:cNvSpPr/>
            <p:nvPr/>
          </p:nvSpPr>
          <p:spPr>
            <a:xfrm>
              <a:off x="4015885" y="1530982"/>
              <a:ext cx="444843" cy="585106"/>
            </a:xfrm>
            <a:custGeom>
              <a:avLst/>
              <a:gdLst>
                <a:gd name="connsiteX0" fmla="*/ 444843 w 444843"/>
                <a:gd name="connsiteY0" fmla="*/ 585106 h 585106"/>
                <a:gd name="connsiteX1" fmla="*/ 197708 w 444843"/>
                <a:gd name="connsiteY1" fmla="*/ 305020 h 585106"/>
                <a:gd name="connsiteX2" fmla="*/ 107092 w 444843"/>
                <a:gd name="connsiteY2" fmla="*/ 156739 h 585106"/>
                <a:gd name="connsiteX3" fmla="*/ 24713 w 444843"/>
                <a:gd name="connsiteY3" fmla="*/ 24933 h 585106"/>
                <a:gd name="connsiteX4" fmla="*/ 0 w 444843"/>
                <a:gd name="connsiteY4" fmla="*/ 220 h 585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4843" h="585106">
                  <a:moveTo>
                    <a:pt x="444843" y="585106"/>
                  </a:moveTo>
                  <a:cubicBezTo>
                    <a:pt x="349421" y="480760"/>
                    <a:pt x="254000" y="376415"/>
                    <a:pt x="197708" y="305020"/>
                  </a:cubicBezTo>
                  <a:cubicBezTo>
                    <a:pt x="141416" y="233625"/>
                    <a:pt x="135924" y="203420"/>
                    <a:pt x="107092" y="156739"/>
                  </a:cubicBezTo>
                  <a:cubicBezTo>
                    <a:pt x="78260" y="110058"/>
                    <a:pt x="42562" y="51020"/>
                    <a:pt x="24713" y="24933"/>
                  </a:cubicBezTo>
                  <a:cubicBezTo>
                    <a:pt x="6864" y="-1154"/>
                    <a:pt x="3432" y="-467"/>
                    <a:pt x="0" y="220"/>
                  </a:cubicBezTo>
                </a:path>
              </a:pathLst>
            </a:custGeom>
            <a:noFill/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71" name="Frihåndsform 70"/>
            <p:cNvSpPr/>
            <p:nvPr/>
          </p:nvSpPr>
          <p:spPr>
            <a:xfrm>
              <a:off x="3915645" y="2484907"/>
              <a:ext cx="420130" cy="123567"/>
            </a:xfrm>
            <a:custGeom>
              <a:avLst/>
              <a:gdLst>
                <a:gd name="connsiteX0" fmla="*/ 420130 w 420130"/>
                <a:gd name="connsiteY0" fmla="*/ 123567 h 123567"/>
                <a:gd name="connsiteX1" fmla="*/ 189471 w 420130"/>
                <a:gd name="connsiteY1" fmla="*/ 74140 h 123567"/>
                <a:gd name="connsiteX2" fmla="*/ 164757 w 420130"/>
                <a:gd name="connsiteY2" fmla="*/ 74140 h 123567"/>
                <a:gd name="connsiteX3" fmla="*/ 98854 w 420130"/>
                <a:gd name="connsiteY3" fmla="*/ 41189 h 123567"/>
                <a:gd name="connsiteX4" fmla="*/ 32952 w 420130"/>
                <a:gd name="connsiteY4" fmla="*/ 16475 h 123567"/>
                <a:gd name="connsiteX5" fmla="*/ 0 w 420130"/>
                <a:gd name="connsiteY5" fmla="*/ 0 h 123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0130" h="123567">
                  <a:moveTo>
                    <a:pt x="420130" y="123567"/>
                  </a:moveTo>
                  <a:lnTo>
                    <a:pt x="189471" y="74140"/>
                  </a:lnTo>
                  <a:cubicBezTo>
                    <a:pt x="146909" y="65902"/>
                    <a:pt x="179860" y="79632"/>
                    <a:pt x="164757" y="74140"/>
                  </a:cubicBezTo>
                  <a:cubicBezTo>
                    <a:pt x="149654" y="68648"/>
                    <a:pt x="120821" y="50800"/>
                    <a:pt x="98854" y="41189"/>
                  </a:cubicBezTo>
                  <a:cubicBezTo>
                    <a:pt x="76886" y="31578"/>
                    <a:pt x="49428" y="23340"/>
                    <a:pt x="32952" y="16475"/>
                  </a:cubicBezTo>
                  <a:cubicBezTo>
                    <a:pt x="16476" y="9610"/>
                    <a:pt x="8238" y="4805"/>
                    <a:pt x="0" y="0"/>
                  </a:cubicBezTo>
                </a:path>
              </a:pathLst>
            </a:custGeom>
            <a:noFill/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72" name="Frihåndsform 71"/>
            <p:cNvSpPr/>
            <p:nvPr/>
          </p:nvSpPr>
          <p:spPr>
            <a:xfrm>
              <a:off x="7516966" y="2206046"/>
              <a:ext cx="105380" cy="956248"/>
            </a:xfrm>
            <a:custGeom>
              <a:avLst/>
              <a:gdLst>
                <a:gd name="connsiteX0" fmla="*/ 0 w 105380"/>
                <a:gd name="connsiteY0" fmla="*/ 956248 h 956248"/>
                <a:gd name="connsiteX1" fmla="*/ 24713 w 105380"/>
                <a:gd name="connsiteY1" fmla="*/ 717351 h 956248"/>
                <a:gd name="connsiteX2" fmla="*/ 98854 w 105380"/>
                <a:gd name="connsiteY2" fmla="*/ 470215 h 956248"/>
                <a:gd name="connsiteX3" fmla="*/ 98854 w 105380"/>
                <a:gd name="connsiteY3" fmla="*/ 74799 h 956248"/>
                <a:gd name="connsiteX4" fmla="*/ 74140 w 105380"/>
                <a:gd name="connsiteY4" fmla="*/ 659 h 956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380" h="956248">
                  <a:moveTo>
                    <a:pt x="0" y="956248"/>
                  </a:moveTo>
                  <a:cubicBezTo>
                    <a:pt x="4118" y="877302"/>
                    <a:pt x="8237" y="798356"/>
                    <a:pt x="24713" y="717351"/>
                  </a:cubicBezTo>
                  <a:cubicBezTo>
                    <a:pt x="41189" y="636346"/>
                    <a:pt x="86497" y="577307"/>
                    <a:pt x="98854" y="470215"/>
                  </a:cubicBezTo>
                  <a:cubicBezTo>
                    <a:pt x="111211" y="363123"/>
                    <a:pt x="102973" y="153058"/>
                    <a:pt x="98854" y="74799"/>
                  </a:cubicBezTo>
                  <a:cubicBezTo>
                    <a:pt x="94735" y="-3460"/>
                    <a:pt x="84437" y="-1401"/>
                    <a:pt x="74140" y="659"/>
                  </a:cubicBezTo>
                </a:path>
              </a:pathLst>
            </a:custGeom>
            <a:noFill/>
            <a:ln w="635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73" name="Frihåndsform 72"/>
            <p:cNvSpPr/>
            <p:nvPr/>
          </p:nvSpPr>
          <p:spPr>
            <a:xfrm>
              <a:off x="3231705" y="878346"/>
              <a:ext cx="432826" cy="677569"/>
            </a:xfrm>
            <a:custGeom>
              <a:avLst/>
              <a:gdLst>
                <a:gd name="connsiteX0" fmla="*/ 1585 w 432826"/>
                <a:gd name="connsiteY0" fmla="*/ 677569 h 677569"/>
                <a:gd name="connsiteX1" fmla="*/ 1585 w 432826"/>
                <a:gd name="connsiteY1" fmla="*/ 619905 h 677569"/>
                <a:gd name="connsiteX2" fmla="*/ 18061 w 432826"/>
                <a:gd name="connsiteY2" fmla="*/ 562240 h 677569"/>
                <a:gd name="connsiteX3" fmla="*/ 42774 w 432826"/>
                <a:gd name="connsiteY3" fmla="*/ 232726 h 677569"/>
                <a:gd name="connsiteX4" fmla="*/ 108677 w 432826"/>
                <a:gd name="connsiteY4" fmla="*/ 175061 h 677569"/>
                <a:gd name="connsiteX5" fmla="*/ 182817 w 432826"/>
                <a:gd name="connsiteY5" fmla="*/ 117397 h 677569"/>
                <a:gd name="connsiteX6" fmla="*/ 405239 w 432826"/>
                <a:gd name="connsiteY6" fmla="*/ 10305 h 677569"/>
                <a:gd name="connsiteX7" fmla="*/ 421715 w 432826"/>
                <a:gd name="connsiteY7" fmla="*/ 10305 h 677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2826" h="677569">
                  <a:moveTo>
                    <a:pt x="1585" y="677569"/>
                  </a:moveTo>
                  <a:cubicBezTo>
                    <a:pt x="212" y="658347"/>
                    <a:pt x="-1161" y="639126"/>
                    <a:pt x="1585" y="619905"/>
                  </a:cubicBezTo>
                  <a:cubicBezTo>
                    <a:pt x="4331" y="600684"/>
                    <a:pt x="11196" y="626770"/>
                    <a:pt x="18061" y="562240"/>
                  </a:cubicBezTo>
                  <a:cubicBezTo>
                    <a:pt x="24926" y="497710"/>
                    <a:pt x="27671" y="297256"/>
                    <a:pt x="42774" y="232726"/>
                  </a:cubicBezTo>
                  <a:cubicBezTo>
                    <a:pt x="57877" y="168196"/>
                    <a:pt x="85337" y="194282"/>
                    <a:pt x="108677" y="175061"/>
                  </a:cubicBezTo>
                  <a:cubicBezTo>
                    <a:pt x="132017" y="155840"/>
                    <a:pt x="133390" y="144856"/>
                    <a:pt x="182817" y="117397"/>
                  </a:cubicBezTo>
                  <a:cubicBezTo>
                    <a:pt x="232244" y="89938"/>
                    <a:pt x="365423" y="28154"/>
                    <a:pt x="405239" y="10305"/>
                  </a:cubicBezTo>
                  <a:cubicBezTo>
                    <a:pt x="445055" y="-7544"/>
                    <a:pt x="433385" y="1380"/>
                    <a:pt x="421715" y="10305"/>
                  </a:cubicBezTo>
                </a:path>
              </a:pathLst>
            </a:custGeom>
            <a:noFill/>
            <a:ln w="38100">
              <a:solidFill>
                <a:srgbClr val="E1E60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74" name="Frihåndsform 73"/>
            <p:cNvSpPr/>
            <p:nvPr/>
          </p:nvSpPr>
          <p:spPr>
            <a:xfrm>
              <a:off x="2154133" y="1407634"/>
              <a:ext cx="815546" cy="125229"/>
            </a:xfrm>
            <a:custGeom>
              <a:avLst/>
              <a:gdLst>
                <a:gd name="connsiteX0" fmla="*/ 815546 w 815546"/>
                <a:gd name="connsiteY0" fmla="*/ 0 h 125229"/>
                <a:gd name="connsiteX1" fmla="*/ 634314 w 815546"/>
                <a:gd name="connsiteY1" fmla="*/ 115330 h 125229"/>
                <a:gd name="connsiteX2" fmla="*/ 395417 w 815546"/>
                <a:gd name="connsiteY2" fmla="*/ 115330 h 125229"/>
                <a:gd name="connsiteX3" fmla="*/ 181233 w 815546"/>
                <a:gd name="connsiteY3" fmla="*/ 82379 h 125229"/>
                <a:gd name="connsiteX4" fmla="*/ 0 w 815546"/>
                <a:gd name="connsiteY4" fmla="*/ 74141 h 125229"/>
                <a:gd name="connsiteX5" fmla="*/ 0 w 815546"/>
                <a:gd name="connsiteY5" fmla="*/ 74141 h 125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15546" h="125229">
                  <a:moveTo>
                    <a:pt x="815546" y="0"/>
                  </a:moveTo>
                  <a:cubicBezTo>
                    <a:pt x="759940" y="48054"/>
                    <a:pt x="704335" y="96108"/>
                    <a:pt x="634314" y="115330"/>
                  </a:cubicBezTo>
                  <a:cubicBezTo>
                    <a:pt x="564292" y="134552"/>
                    <a:pt x="470930" y="120822"/>
                    <a:pt x="395417" y="115330"/>
                  </a:cubicBezTo>
                  <a:cubicBezTo>
                    <a:pt x="319904" y="109838"/>
                    <a:pt x="247136" y="89244"/>
                    <a:pt x="181233" y="82379"/>
                  </a:cubicBezTo>
                  <a:cubicBezTo>
                    <a:pt x="115330" y="75514"/>
                    <a:pt x="0" y="74141"/>
                    <a:pt x="0" y="74141"/>
                  </a:cubicBezTo>
                  <a:lnTo>
                    <a:pt x="0" y="74141"/>
                  </a:lnTo>
                </a:path>
              </a:pathLst>
            </a:custGeom>
            <a:noFill/>
            <a:ln w="38100">
              <a:solidFill>
                <a:srgbClr val="E1E60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75" name="Frihåndsform 74"/>
            <p:cNvSpPr/>
            <p:nvPr/>
          </p:nvSpPr>
          <p:spPr>
            <a:xfrm>
              <a:off x="6264814" y="1874784"/>
              <a:ext cx="1345002" cy="687696"/>
            </a:xfrm>
            <a:custGeom>
              <a:avLst/>
              <a:gdLst>
                <a:gd name="connsiteX0" fmla="*/ 0 w 1357872"/>
                <a:gd name="connsiteY0" fmla="*/ 389951 h 687696"/>
                <a:gd name="connsiteX1" fmla="*/ 467833 w 1357872"/>
                <a:gd name="connsiteY1" fmla="*/ 7179 h 687696"/>
                <a:gd name="connsiteX2" fmla="*/ 1350335 w 1357872"/>
                <a:gd name="connsiteY2" fmla="*/ 687663 h 68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57872" h="687696">
                  <a:moveTo>
                    <a:pt x="0" y="389951"/>
                  </a:moveTo>
                  <a:cubicBezTo>
                    <a:pt x="121388" y="173755"/>
                    <a:pt x="242777" y="-42440"/>
                    <a:pt x="467833" y="7179"/>
                  </a:cubicBezTo>
                  <a:cubicBezTo>
                    <a:pt x="692889" y="56798"/>
                    <a:pt x="1440712" y="692979"/>
                    <a:pt x="1350335" y="687663"/>
                  </a:cubicBezTo>
                </a:path>
              </a:pathLst>
            </a:custGeom>
            <a:noFill/>
            <a:ln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sp>
        <p:nvSpPr>
          <p:cNvPr id="55" name="Plassholder for dato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nb-NO" dirty="0" smtClean="0"/>
              <a:t>26.06.2018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984598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b-NO" dirty="0"/>
              <a:t>Sekvens – en egenskap til Strekning</a:t>
            </a:r>
            <a:br>
              <a:rPr lang="nb-NO" dirty="0"/>
            </a:br>
            <a:endParaRPr lang="nb-NO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nb-NO" dirty="0"/>
              <a:t>Ny </a:t>
            </a:r>
            <a:r>
              <a:rPr lang="nb-NO" dirty="0" err="1"/>
              <a:t>vegreferansemodell</a:t>
            </a:r>
            <a:endParaRPr lang="nb-NO" dirty="0"/>
          </a:p>
        </p:txBody>
      </p:sp>
      <p:grpSp>
        <p:nvGrpSpPr>
          <p:cNvPr id="6" name="Gruppe 5"/>
          <p:cNvGrpSpPr/>
          <p:nvPr/>
        </p:nvGrpSpPr>
        <p:grpSpPr>
          <a:xfrm>
            <a:off x="3306261" y="1700808"/>
            <a:ext cx="5010155" cy="4062822"/>
            <a:chOff x="2154133" y="878346"/>
            <a:chExt cx="6512743" cy="5415595"/>
          </a:xfrm>
        </p:grpSpPr>
        <p:sp>
          <p:nvSpPr>
            <p:cNvPr id="7" name="Frihåndsform 6"/>
            <p:cNvSpPr/>
            <p:nvPr/>
          </p:nvSpPr>
          <p:spPr>
            <a:xfrm>
              <a:off x="2269463" y="1061645"/>
              <a:ext cx="1944130" cy="807308"/>
            </a:xfrm>
            <a:custGeom>
              <a:avLst/>
              <a:gdLst>
                <a:gd name="connsiteX0" fmla="*/ 1944130 w 1944130"/>
                <a:gd name="connsiteY0" fmla="*/ 807308 h 807308"/>
                <a:gd name="connsiteX1" fmla="*/ 1705232 w 1944130"/>
                <a:gd name="connsiteY1" fmla="*/ 757881 h 807308"/>
                <a:gd name="connsiteX2" fmla="*/ 1145059 w 1944130"/>
                <a:gd name="connsiteY2" fmla="*/ 584887 h 807308"/>
                <a:gd name="connsiteX3" fmla="*/ 1013254 w 1944130"/>
                <a:gd name="connsiteY3" fmla="*/ 527222 h 807308"/>
                <a:gd name="connsiteX4" fmla="*/ 815546 w 1944130"/>
                <a:gd name="connsiteY4" fmla="*/ 428368 h 807308"/>
                <a:gd name="connsiteX5" fmla="*/ 675503 w 1944130"/>
                <a:gd name="connsiteY5" fmla="*/ 329514 h 807308"/>
                <a:gd name="connsiteX6" fmla="*/ 576649 w 1944130"/>
                <a:gd name="connsiteY6" fmla="*/ 255373 h 807308"/>
                <a:gd name="connsiteX7" fmla="*/ 387178 w 1944130"/>
                <a:gd name="connsiteY7" fmla="*/ 115330 h 807308"/>
                <a:gd name="connsiteX8" fmla="*/ 345989 w 1944130"/>
                <a:gd name="connsiteY8" fmla="*/ 74141 h 807308"/>
                <a:gd name="connsiteX9" fmla="*/ 280087 w 1944130"/>
                <a:gd name="connsiteY9" fmla="*/ 32952 h 807308"/>
                <a:gd name="connsiteX10" fmla="*/ 0 w 1944130"/>
                <a:gd name="connsiteY10" fmla="*/ 0 h 807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44130" h="807308">
                  <a:moveTo>
                    <a:pt x="1944130" y="807308"/>
                  </a:moveTo>
                  <a:cubicBezTo>
                    <a:pt x="1891270" y="801129"/>
                    <a:pt x="1838410" y="794951"/>
                    <a:pt x="1705232" y="757881"/>
                  </a:cubicBezTo>
                  <a:cubicBezTo>
                    <a:pt x="1572054" y="720811"/>
                    <a:pt x="1260389" y="623330"/>
                    <a:pt x="1145059" y="584887"/>
                  </a:cubicBezTo>
                  <a:cubicBezTo>
                    <a:pt x="1029729" y="546444"/>
                    <a:pt x="1068173" y="553308"/>
                    <a:pt x="1013254" y="527222"/>
                  </a:cubicBezTo>
                  <a:cubicBezTo>
                    <a:pt x="958335" y="501136"/>
                    <a:pt x="871838" y="461319"/>
                    <a:pt x="815546" y="428368"/>
                  </a:cubicBezTo>
                  <a:cubicBezTo>
                    <a:pt x="759254" y="395417"/>
                    <a:pt x="715319" y="358346"/>
                    <a:pt x="675503" y="329514"/>
                  </a:cubicBezTo>
                  <a:cubicBezTo>
                    <a:pt x="635687" y="300682"/>
                    <a:pt x="576649" y="255373"/>
                    <a:pt x="576649" y="255373"/>
                  </a:cubicBezTo>
                  <a:cubicBezTo>
                    <a:pt x="528595" y="219676"/>
                    <a:pt x="425621" y="145535"/>
                    <a:pt x="387178" y="115330"/>
                  </a:cubicBezTo>
                  <a:cubicBezTo>
                    <a:pt x="348735" y="85125"/>
                    <a:pt x="363837" y="87871"/>
                    <a:pt x="345989" y="74141"/>
                  </a:cubicBezTo>
                  <a:cubicBezTo>
                    <a:pt x="328141" y="60411"/>
                    <a:pt x="337752" y="45309"/>
                    <a:pt x="280087" y="32952"/>
                  </a:cubicBezTo>
                  <a:cubicBezTo>
                    <a:pt x="222422" y="20595"/>
                    <a:pt x="111211" y="10297"/>
                    <a:pt x="0" y="0"/>
                  </a:cubicBezTo>
                </a:path>
              </a:pathLst>
            </a:custGeom>
            <a:noFill/>
            <a:ln w="38100">
              <a:solidFill>
                <a:srgbClr val="E1E60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8" name="Frihåndsform 7"/>
            <p:cNvSpPr/>
            <p:nvPr/>
          </p:nvSpPr>
          <p:spPr>
            <a:xfrm>
              <a:off x="5940152" y="2420888"/>
              <a:ext cx="2726724" cy="1631091"/>
            </a:xfrm>
            <a:custGeom>
              <a:avLst/>
              <a:gdLst>
                <a:gd name="connsiteX0" fmla="*/ 0 w 2726724"/>
                <a:gd name="connsiteY0" fmla="*/ 1589902 h 1631091"/>
                <a:gd name="connsiteX1" fmla="*/ 172994 w 2726724"/>
                <a:gd name="connsiteY1" fmla="*/ 1631091 h 1631091"/>
                <a:gd name="connsiteX2" fmla="*/ 593124 w 2726724"/>
                <a:gd name="connsiteY2" fmla="*/ 1589902 h 1631091"/>
                <a:gd name="connsiteX3" fmla="*/ 873210 w 2726724"/>
                <a:gd name="connsiteY3" fmla="*/ 1433383 h 1631091"/>
                <a:gd name="connsiteX4" fmla="*/ 1293340 w 2726724"/>
                <a:gd name="connsiteY4" fmla="*/ 1013254 h 1631091"/>
                <a:gd name="connsiteX5" fmla="*/ 1507524 w 2726724"/>
                <a:gd name="connsiteY5" fmla="*/ 790832 h 1631091"/>
                <a:gd name="connsiteX6" fmla="*/ 1919416 w 2726724"/>
                <a:gd name="connsiteY6" fmla="*/ 584886 h 1631091"/>
                <a:gd name="connsiteX7" fmla="*/ 2405448 w 2726724"/>
                <a:gd name="connsiteY7" fmla="*/ 304800 h 1631091"/>
                <a:gd name="connsiteX8" fmla="*/ 2627870 w 2726724"/>
                <a:gd name="connsiteY8" fmla="*/ 148281 h 1631091"/>
                <a:gd name="connsiteX9" fmla="*/ 2726724 w 2726724"/>
                <a:gd name="connsiteY9" fmla="*/ 0 h 1631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26724" h="1631091">
                  <a:moveTo>
                    <a:pt x="0" y="1589902"/>
                  </a:moveTo>
                  <a:cubicBezTo>
                    <a:pt x="37070" y="1610496"/>
                    <a:pt x="74140" y="1631091"/>
                    <a:pt x="172994" y="1631091"/>
                  </a:cubicBezTo>
                  <a:cubicBezTo>
                    <a:pt x="271848" y="1631091"/>
                    <a:pt x="476421" y="1622853"/>
                    <a:pt x="593124" y="1589902"/>
                  </a:cubicBezTo>
                  <a:cubicBezTo>
                    <a:pt x="709827" y="1556951"/>
                    <a:pt x="756507" y="1529491"/>
                    <a:pt x="873210" y="1433383"/>
                  </a:cubicBezTo>
                  <a:cubicBezTo>
                    <a:pt x="989913" y="1337275"/>
                    <a:pt x="1187621" y="1120346"/>
                    <a:pt x="1293340" y="1013254"/>
                  </a:cubicBezTo>
                  <a:cubicBezTo>
                    <a:pt x="1399059" y="906162"/>
                    <a:pt x="1403178" y="862227"/>
                    <a:pt x="1507524" y="790832"/>
                  </a:cubicBezTo>
                  <a:cubicBezTo>
                    <a:pt x="1611870" y="719437"/>
                    <a:pt x="1769762" y="665891"/>
                    <a:pt x="1919416" y="584886"/>
                  </a:cubicBezTo>
                  <a:cubicBezTo>
                    <a:pt x="2069070" y="503881"/>
                    <a:pt x="2287372" y="377567"/>
                    <a:pt x="2405448" y="304800"/>
                  </a:cubicBezTo>
                  <a:cubicBezTo>
                    <a:pt x="2523524" y="232033"/>
                    <a:pt x="2574324" y="199081"/>
                    <a:pt x="2627870" y="148281"/>
                  </a:cubicBezTo>
                  <a:cubicBezTo>
                    <a:pt x="2681416" y="97481"/>
                    <a:pt x="2704070" y="48740"/>
                    <a:pt x="2726724" y="0"/>
                  </a:cubicBezTo>
                </a:path>
              </a:pathLst>
            </a:custGeom>
            <a:noFill/>
            <a:ln w="635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cxnSp>
          <p:nvCxnSpPr>
            <p:cNvPr id="9" name="Rett linje 8"/>
            <p:cNvCxnSpPr/>
            <p:nvPr/>
          </p:nvCxnSpPr>
          <p:spPr>
            <a:xfrm>
              <a:off x="3268721" y="2132676"/>
              <a:ext cx="782078" cy="2344219"/>
            </a:xfrm>
            <a:prstGeom prst="line">
              <a:avLst/>
            </a:prstGeom>
            <a:ln w="63500">
              <a:solidFill>
                <a:srgbClr val="7AF1F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Rett linje 9"/>
            <p:cNvCxnSpPr/>
            <p:nvPr/>
          </p:nvCxnSpPr>
          <p:spPr>
            <a:xfrm>
              <a:off x="2420975" y="3640497"/>
              <a:ext cx="2808312" cy="1418456"/>
            </a:xfrm>
            <a:prstGeom prst="line">
              <a:avLst/>
            </a:prstGeom>
            <a:ln w="635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Rett linje 10"/>
            <p:cNvCxnSpPr/>
            <p:nvPr/>
          </p:nvCxnSpPr>
          <p:spPr>
            <a:xfrm flipV="1">
              <a:off x="5210371" y="1037357"/>
              <a:ext cx="2425" cy="5256584"/>
            </a:xfrm>
            <a:prstGeom prst="line">
              <a:avLst/>
            </a:prstGeom>
            <a:ln w="635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Rett linje 11"/>
            <p:cNvCxnSpPr/>
            <p:nvPr/>
          </p:nvCxnSpPr>
          <p:spPr>
            <a:xfrm flipV="1">
              <a:off x="5212796" y="3150434"/>
              <a:ext cx="1629683" cy="1487323"/>
            </a:xfrm>
            <a:prstGeom prst="line">
              <a:avLst/>
            </a:prstGeom>
            <a:ln w="635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Frihåndsform 12"/>
            <p:cNvSpPr/>
            <p:nvPr/>
          </p:nvSpPr>
          <p:spPr>
            <a:xfrm>
              <a:off x="5235085" y="1918380"/>
              <a:ext cx="191910" cy="1878227"/>
            </a:xfrm>
            <a:custGeom>
              <a:avLst/>
              <a:gdLst>
                <a:gd name="connsiteX0" fmla="*/ 0 w 191910"/>
                <a:gd name="connsiteY0" fmla="*/ 1878227 h 1878227"/>
                <a:gd name="connsiteX1" fmla="*/ 156519 w 191910"/>
                <a:gd name="connsiteY1" fmla="*/ 1779373 h 1878227"/>
                <a:gd name="connsiteX2" fmla="*/ 189470 w 191910"/>
                <a:gd name="connsiteY2" fmla="*/ 1433384 h 1878227"/>
                <a:gd name="connsiteX3" fmla="*/ 189470 w 191910"/>
                <a:gd name="connsiteY3" fmla="*/ 1194487 h 1878227"/>
                <a:gd name="connsiteX4" fmla="*/ 189470 w 191910"/>
                <a:gd name="connsiteY4" fmla="*/ 996779 h 1878227"/>
                <a:gd name="connsiteX5" fmla="*/ 189470 w 191910"/>
                <a:gd name="connsiteY5" fmla="*/ 749644 h 1878227"/>
                <a:gd name="connsiteX6" fmla="*/ 181232 w 191910"/>
                <a:gd name="connsiteY6" fmla="*/ 584887 h 1878227"/>
                <a:gd name="connsiteX7" fmla="*/ 181232 w 191910"/>
                <a:gd name="connsiteY7" fmla="*/ 214184 h 1878227"/>
                <a:gd name="connsiteX8" fmla="*/ 90616 w 191910"/>
                <a:gd name="connsiteY8" fmla="*/ 98854 h 1878227"/>
                <a:gd name="connsiteX9" fmla="*/ 24713 w 191910"/>
                <a:gd name="connsiteY9" fmla="*/ 24714 h 1878227"/>
                <a:gd name="connsiteX10" fmla="*/ 0 w 191910"/>
                <a:gd name="connsiteY10" fmla="*/ 0 h 1878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1910" h="1878227">
                  <a:moveTo>
                    <a:pt x="0" y="1878227"/>
                  </a:moveTo>
                  <a:cubicBezTo>
                    <a:pt x="62470" y="1865870"/>
                    <a:pt x="124941" y="1853513"/>
                    <a:pt x="156519" y="1779373"/>
                  </a:cubicBezTo>
                  <a:cubicBezTo>
                    <a:pt x="188097" y="1705233"/>
                    <a:pt x="183978" y="1530865"/>
                    <a:pt x="189470" y="1433384"/>
                  </a:cubicBezTo>
                  <a:cubicBezTo>
                    <a:pt x="194962" y="1335903"/>
                    <a:pt x="189470" y="1194487"/>
                    <a:pt x="189470" y="1194487"/>
                  </a:cubicBezTo>
                  <a:lnTo>
                    <a:pt x="189470" y="996779"/>
                  </a:lnTo>
                  <a:cubicBezTo>
                    <a:pt x="189470" y="922639"/>
                    <a:pt x="190843" y="818293"/>
                    <a:pt x="189470" y="749644"/>
                  </a:cubicBezTo>
                  <a:cubicBezTo>
                    <a:pt x="188097" y="680995"/>
                    <a:pt x="182605" y="674130"/>
                    <a:pt x="181232" y="584887"/>
                  </a:cubicBezTo>
                  <a:cubicBezTo>
                    <a:pt x="179859" y="495644"/>
                    <a:pt x="196335" y="295189"/>
                    <a:pt x="181232" y="214184"/>
                  </a:cubicBezTo>
                  <a:cubicBezTo>
                    <a:pt x="166129" y="133179"/>
                    <a:pt x="116702" y="130432"/>
                    <a:pt x="90616" y="98854"/>
                  </a:cubicBezTo>
                  <a:cubicBezTo>
                    <a:pt x="64530" y="67276"/>
                    <a:pt x="39816" y="41190"/>
                    <a:pt x="24713" y="24714"/>
                  </a:cubicBezTo>
                  <a:cubicBezTo>
                    <a:pt x="9610" y="8238"/>
                    <a:pt x="4805" y="4119"/>
                    <a:pt x="0" y="0"/>
                  </a:cubicBezTo>
                </a:path>
              </a:pathLst>
            </a:custGeom>
            <a:noFill/>
            <a:ln w="381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14" name="Frihåndsform 13"/>
            <p:cNvSpPr/>
            <p:nvPr/>
          </p:nvSpPr>
          <p:spPr>
            <a:xfrm>
              <a:off x="5432793" y="2149040"/>
              <a:ext cx="337751" cy="1112108"/>
            </a:xfrm>
            <a:custGeom>
              <a:avLst/>
              <a:gdLst>
                <a:gd name="connsiteX0" fmla="*/ 0 w 337751"/>
                <a:gd name="connsiteY0" fmla="*/ 1112108 h 1112108"/>
                <a:gd name="connsiteX1" fmla="*/ 181232 w 337751"/>
                <a:gd name="connsiteY1" fmla="*/ 897924 h 1112108"/>
                <a:gd name="connsiteX2" fmla="*/ 247135 w 337751"/>
                <a:gd name="connsiteY2" fmla="*/ 683740 h 1112108"/>
                <a:gd name="connsiteX3" fmla="*/ 280086 w 337751"/>
                <a:gd name="connsiteY3" fmla="*/ 469557 h 1112108"/>
                <a:gd name="connsiteX4" fmla="*/ 263611 w 337751"/>
                <a:gd name="connsiteY4" fmla="*/ 271848 h 1112108"/>
                <a:gd name="connsiteX5" fmla="*/ 337751 w 337751"/>
                <a:gd name="connsiteY5" fmla="*/ 0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7751" h="1112108">
                  <a:moveTo>
                    <a:pt x="0" y="1112108"/>
                  </a:moveTo>
                  <a:cubicBezTo>
                    <a:pt x="70021" y="1040713"/>
                    <a:pt x="140043" y="969319"/>
                    <a:pt x="181232" y="897924"/>
                  </a:cubicBezTo>
                  <a:cubicBezTo>
                    <a:pt x="222421" y="826529"/>
                    <a:pt x="230659" y="755134"/>
                    <a:pt x="247135" y="683740"/>
                  </a:cubicBezTo>
                  <a:cubicBezTo>
                    <a:pt x="263611" y="612346"/>
                    <a:pt x="277340" y="538206"/>
                    <a:pt x="280086" y="469557"/>
                  </a:cubicBezTo>
                  <a:cubicBezTo>
                    <a:pt x="282832" y="400908"/>
                    <a:pt x="254000" y="350107"/>
                    <a:pt x="263611" y="271848"/>
                  </a:cubicBezTo>
                  <a:cubicBezTo>
                    <a:pt x="273222" y="193589"/>
                    <a:pt x="305486" y="96794"/>
                    <a:pt x="337751" y="0"/>
                  </a:cubicBezTo>
                </a:path>
              </a:pathLst>
            </a:custGeom>
            <a:noFill/>
            <a:ln w="381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15" name="Frihåndsform 14"/>
            <p:cNvSpPr/>
            <p:nvPr/>
          </p:nvSpPr>
          <p:spPr>
            <a:xfrm>
              <a:off x="5688166" y="2289083"/>
              <a:ext cx="576648" cy="609600"/>
            </a:xfrm>
            <a:custGeom>
              <a:avLst/>
              <a:gdLst>
                <a:gd name="connsiteX0" fmla="*/ 0 w 576648"/>
                <a:gd name="connsiteY0" fmla="*/ 609600 h 609600"/>
                <a:gd name="connsiteX1" fmla="*/ 189470 w 576648"/>
                <a:gd name="connsiteY1" fmla="*/ 527222 h 609600"/>
                <a:gd name="connsiteX2" fmla="*/ 337751 w 576648"/>
                <a:gd name="connsiteY2" fmla="*/ 453081 h 609600"/>
                <a:gd name="connsiteX3" fmla="*/ 494270 w 576648"/>
                <a:gd name="connsiteY3" fmla="*/ 238897 h 609600"/>
                <a:gd name="connsiteX4" fmla="*/ 543697 w 576648"/>
                <a:gd name="connsiteY4" fmla="*/ 131805 h 609600"/>
                <a:gd name="connsiteX5" fmla="*/ 576648 w 576648"/>
                <a:gd name="connsiteY5" fmla="*/ 0 h 609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6648" h="609600">
                  <a:moveTo>
                    <a:pt x="0" y="609600"/>
                  </a:moveTo>
                  <a:cubicBezTo>
                    <a:pt x="67962" y="579394"/>
                    <a:pt x="133178" y="553308"/>
                    <a:pt x="189470" y="527222"/>
                  </a:cubicBezTo>
                  <a:cubicBezTo>
                    <a:pt x="245762" y="501135"/>
                    <a:pt x="286951" y="501135"/>
                    <a:pt x="337751" y="453081"/>
                  </a:cubicBezTo>
                  <a:cubicBezTo>
                    <a:pt x="388551" y="405027"/>
                    <a:pt x="459946" y="292443"/>
                    <a:pt x="494270" y="238897"/>
                  </a:cubicBezTo>
                  <a:cubicBezTo>
                    <a:pt x="528594" y="185351"/>
                    <a:pt x="529967" y="171621"/>
                    <a:pt x="543697" y="131805"/>
                  </a:cubicBezTo>
                  <a:cubicBezTo>
                    <a:pt x="557427" y="91989"/>
                    <a:pt x="567037" y="45994"/>
                    <a:pt x="576648" y="0"/>
                  </a:cubicBezTo>
                </a:path>
              </a:pathLst>
            </a:custGeom>
            <a:noFill/>
            <a:ln w="381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16" name="Frihåndsform 15"/>
            <p:cNvSpPr/>
            <p:nvPr/>
          </p:nvSpPr>
          <p:spPr>
            <a:xfrm>
              <a:off x="2434220" y="3236434"/>
              <a:ext cx="1960605" cy="1500489"/>
            </a:xfrm>
            <a:custGeom>
              <a:avLst/>
              <a:gdLst>
                <a:gd name="connsiteX0" fmla="*/ 1960605 w 1960605"/>
                <a:gd name="connsiteY0" fmla="*/ 1433384 h 1500489"/>
                <a:gd name="connsiteX1" fmla="*/ 1787611 w 1960605"/>
                <a:gd name="connsiteY1" fmla="*/ 1499287 h 1500489"/>
                <a:gd name="connsiteX2" fmla="*/ 1573427 w 1960605"/>
                <a:gd name="connsiteY2" fmla="*/ 1466336 h 1500489"/>
                <a:gd name="connsiteX3" fmla="*/ 1408670 w 1960605"/>
                <a:gd name="connsiteY3" fmla="*/ 1351006 h 1500489"/>
                <a:gd name="connsiteX4" fmla="*/ 1235675 w 1960605"/>
                <a:gd name="connsiteY4" fmla="*/ 1252152 h 1500489"/>
                <a:gd name="connsiteX5" fmla="*/ 955589 w 1960605"/>
                <a:gd name="connsiteY5" fmla="*/ 1128584 h 1500489"/>
                <a:gd name="connsiteX6" fmla="*/ 832021 w 1960605"/>
                <a:gd name="connsiteY6" fmla="*/ 1070919 h 1500489"/>
                <a:gd name="connsiteX7" fmla="*/ 749643 w 1960605"/>
                <a:gd name="connsiteY7" fmla="*/ 1021492 h 1500489"/>
                <a:gd name="connsiteX8" fmla="*/ 642551 w 1960605"/>
                <a:gd name="connsiteY8" fmla="*/ 906163 h 1500489"/>
                <a:gd name="connsiteX9" fmla="*/ 634313 w 1960605"/>
                <a:gd name="connsiteY9" fmla="*/ 626076 h 1500489"/>
                <a:gd name="connsiteX10" fmla="*/ 601362 w 1960605"/>
                <a:gd name="connsiteY10" fmla="*/ 428368 h 1500489"/>
                <a:gd name="connsiteX11" fmla="*/ 477794 w 1960605"/>
                <a:gd name="connsiteY11" fmla="*/ 263611 h 1500489"/>
                <a:gd name="connsiteX12" fmla="*/ 345989 w 1960605"/>
                <a:gd name="connsiteY12" fmla="*/ 156519 h 1500489"/>
                <a:gd name="connsiteX13" fmla="*/ 74140 w 1960605"/>
                <a:gd name="connsiteY13" fmla="*/ 32952 h 1500489"/>
                <a:gd name="connsiteX14" fmla="*/ 0 w 1960605"/>
                <a:gd name="connsiteY14" fmla="*/ 0 h 1500489"/>
                <a:gd name="connsiteX15" fmla="*/ 0 w 1960605"/>
                <a:gd name="connsiteY15" fmla="*/ 0 h 1500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60605" h="1500489">
                  <a:moveTo>
                    <a:pt x="1960605" y="1433384"/>
                  </a:moveTo>
                  <a:cubicBezTo>
                    <a:pt x="1906373" y="1463589"/>
                    <a:pt x="1852141" y="1493795"/>
                    <a:pt x="1787611" y="1499287"/>
                  </a:cubicBezTo>
                  <a:cubicBezTo>
                    <a:pt x="1723081" y="1504779"/>
                    <a:pt x="1636584" y="1491050"/>
                    <a:pt x="1573427" y="1466336"/>
                  </a:cubicBezTo>
                  <a:cubicBezTo>
                    <a:pt x="1510270" y="1441623"/>
                    <a:pt x="1464962" y="1386703"/>
                    <a:pt x="1408670" y="1351006"/>
                  </a:cubicBezTo>
                  <a:cubicBezTo>
                    <a:pt x="1352378" y="1315309"/>
                    <a:pt x="1311188" y="1289222"/>
                    <a:pt x="1235675" y="1252152"/>
                  </a:cubicBezTo>
                  <a:cubicBezTo>
                    <a:pt x="1160162" y="1215082"/>
                    <a:pt x="1022865" y="1158789"/>
                    <a:pt x="955589" y="1128584"/>
                  </a:cubicBezTo>
                  <a:cubicBezTo>
                    <a:pt x="888313" y="1098378"/>
                    <a:pt x="866345" y="1088768"/>
                    <a:pt x="832021" y="1070919"/>
                  </a:cubicBezTo>
                  <a:cubicBezTo>
                    <a:pt x="797697" y="1053070"/>
                    <a:pt x="781221" y="1048951"/>
                    <a:pt x="749643" y="1021492"/>
                  </a:cubicBezTo>
                  <a:cubicBezTo>
                    <a:pt x="718065" y="994033"/>
                    <a:pt x="661773" y="972066"/>
                    <a:pt x="642551" y="906163"/>
                  </a:cubicBezTo>
                  <a:cubicBezTo>
                    <a:pt x="623329" y="840260"/>
                    <a:pt x="641178" y="705709"/>
                    <a:pt x="634313" y="626076"/>
                  </a:cubicBezTo>
                  <a:cubicBezTo>
                    <a:pt x="627448" y="546443"/>
                    <a:pt x="627449" y="488779"/>
                    <a:pt x="601362" y="428368"/>
                  </a:cubicBezTo>
                  <a:cubicBezTo>
                    <a:pt x="575275" y="367957"/>
                    <a:pt x="520356" y="308919"/>
                    <a:pt x="477794" y="263611"/>
                  </a:cubicBezTo>
                  <a:cubicBezTo>
                    <a:pt x="435232" y="218303"/>
                    <a:pt x="413265" y="194962"/>
                    <a:pt x="345989" y="156519"/>
                  </a:cubicBezTo>
                  <a:cubicBezTo>
                    <a:pt x="278713" y="118076"/>
                    <a:pt x="74140" y="32952"/>
                    <a:pt x="74140" y="32952"/>
                  </a:cubicBez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w="38100">
              <a:solidFill>
                <a:schemeClr val="accent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17" name="Frihåndsform 16"/>
            <p:cNvSpPr/>
            <p:nvPr/>
          </p:nvSpPr>
          <p:spPr>
            <a:xfrm>
              <a:off x="3719322" y="1226402"/>
              <a:ext cx="766119" cy="2232454"/>
            </a:xfrm>
            <a:custGeom>
              <a:avLst/>
              <a:gdLst>
                <a:gd name="connsiteX0" fmla="*/ 0 w 766119"/>
                <a:gd name="connsiteY0" fmla="*/ 2232454 h 2232454"/>
                <a:gd name="connsiteX1" fmla="*/ 263611 w 766119"/>
                <a:gd name="connsiteY1" fmla="*/ 2059459 h 2232454"/>
                <a:gd name="connsiteX2" fmla="*/ 436606 w 766119"/>
                <a:gd name="connsiteY2" fmla="*/ 1812324 h 2232454"/>
                <a:gd name="connsiteX3" fmla="*/ 601363 w 766119"/>
                <a:gd name="connsiteY3" fmla="*/ 1441622 h 2232454"/>
                <a:gd name="connsiteX4" fmla="*/ 700217 w 766119"/>
                <a:gd name="connsiteY4" fmla="*/ 1169773 h 2232454"/>
                <a:gd name="connsiteX5" fmla="*/ 749644 w 766119"/>
                <a:gd name="connsiteY5" fmla="*/ 815546 h 2232454"/>
                <a:gd name="connsiteX6" fmla="*/ 766119 w 766119"/>
                <a:gd name="connsiteY6" fmla="*/ 436605 h 2232454"/>
                <a:gd name="connsiteX7" fmla="*/ 749644 w 766119"/>
                <a:gd name="connsiteY7" fmla="*/ 197708 h 2232454"/>
                <a:gd name="connsiteX8" fmla="*/ 724930 w 766119"/>
                <a:gd name="connsiteY8" fmla="*/ 0 h 2232454"/>
                <a:gd name="connsiteX9" fmla="*/ 724930 w 766119"/>
                <a:gd name="connsiteY9" fmla="*/ 0 h 2232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6119" h="2232454">
                  <a:moveTo>
                    <a:pt x="0" y="2232454"/>
                  </a:moveTo>
                  <a:cubicBezTo>
                    <a:pt x="95421" y="2180967"/>
                    <a:pt x="190843" y="2129481"/>
                    <a:pt x="263611" y="2059459"/>
                  </a:cubicBezTo>
                  <a:cubicBezTo>
                    <a:pt x="336379" y="1989437"/>
                    <a:pt x="380314" y="1915297"/>
                    <a:pt x="436606" y="1812324"/>
                  </a:cubicBezTo>
                  <a:cubicBezTo>
                    <a:pt x="492898" y="1709351"/>
                    <a:pt x="557428" y="1548714"/>
                    <a:pt x="601363" y="1441622"/>
                  </a:cubicBezTo>
                  <a:cubicBezTo>
                    <a:pt x="645298" y="1334530"/>
                    <a:pt x="675504" y="1274119"/>
                    <a:pt x="700217" y="1169773"/>
                  </a:cubicBezTo>
                  <a:cubicBezTo>
                    <a:pt x="724930" y="1065427"/>
                    <a:pt x="738660" y="937741"/>
                    <a:pt x="749644" y="815546"/>
                  </a:cubicBezTo>
                  <a:cubicBezTo>
                    <a:pt x="760628" y="693351"/>
                    <a:pt x="766119" y="539578"/>
                    <a:pt x="766119" y="436605"/>
                  </a:cubicBezTo>
                  <a:cubicBezTo>
                    <a:pt x="766119" y="333632"/>
                    <a:pt x="756509" y="270475"/>
                    <a:pt x="749644" y="197708"/>
                  </a:cubicBezTo>
                  <a:cubicBezTo>
                    <a:pt x="742779" y="124940"/>
                    <a:pt x="724930" y="0"/>
                    <a:pt x="724930" y="0"/>
                  </a:cubicBezTo>
                  <a:lnTo>
                    <a:pt x="724930" y="0"/>
                  </a:lnTo>
                </a:path>
              </a:pathLst>
            </a:custGeom>
            <a:noFill/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18" name="Frihåndsform 17"/>
            <p:cNvSpPr/>
            <p:nvPr/>
          </p:nvSpPr>
          <p:spPr>
            <a:xfrm>
              <a:off x="4201235" y="2627417"/>
              <a:ext cx="617838" cy="316924"/>
            </a:xfrm>
            <a:custGeom>
              <a:avLst/>
              <a:gdLst>
                <a:gd name="connsiteX0" fmla="*/ 0 w 617838"/>
                <a:gd name="connsiteY0" fmla="*/ 316924 h 316924"/>
                <a:gd name="connsiteX1" fmla="*/ 230660 w 617838"/>
                <a:gd name="connsiteY1" fmla="*/ 234546 h 316924"/>
                <a:gd name="connsiteX2" fmla="*/ 304800 w 617838"/>
                <a:gd name="connsiteY2" fmla="*/ 201594 h 316924"/>
                <a:gd name="connsiteX3" fmla="*/ 584887 w 617838"/>
                <a:gd name="connsiteY3" fmla="*/ 20362 h 316924"/>
                <a:gd name="connsiteX4" fmla="*/ 601363 w 617838"/>
                <a:gd name="connsiteY4" fmla="*/ 12124 h 316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7838" h="316924">
                  <a:moveTo>
                    <a:pt x="0" y="316924"/>
                  </a:moveTo>
                  <a:lnTo>
                    <a:pt x="230660" y="234546"/>
                  </a:lnTo>
                  <a:cubicBezTo>
                    <a:pt x="281460" y="215324"/>
                    <a:pt x="245762" y="237291"/>
                    <a:pt x="304800" y="201594"/>
                  </a:cubicBezTo>
                  <a:cubicBezTo>
                    <a:pt x="363838" y="165897"/>
                    <a:pt x="535460" y="51940"/>
                    <a:pt x="584887" y="20362"/>
                  </a:cubicBezTo>
                  <a:cubicBezTo>
                    <a:pt x="634314" y="-11216"/>
                    <a:pt x="617838" y="454"/>
                    <a:pt x="601363" y="12124"/>
                  </a:cubicBezTo>
                </a:path>
              </a:pathLst>
            </a:custGeom>
            <a:noFill/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19" name="Frihåndsform 18"/>
            <p:cNvSpPr/>
            <p:nvPr/>
          </p:nvSpPr>
          <p:spPr>
            <a:xfrm>
              <a:off x="4015885" y="1530982"/>
              <a:ext cx="444843" cy="585106"/>
            </a:xfrm>
            <a:custGeom>
              <a:avLst/>
              <a:gdLst>
                <a:gd name="connsiteX0" fmla="*/ 444843 w 444843"/>
                <a:gd name="connsiteY0" fmla="*/ 585106 h 585106"/>
                <a:gd name="connsiteX1" fmla="*/ 197708 w 444843"/>
                <a:gd name="connsiteY1" fmla="*/ 305020 h 585106"/>
                <a:gd name="connsiteX2" fmla="*/ 107092 w 444843"/>
                <a:gd name="connsiteY2" fmla="*/ 156739 h 585106"/>
                <a:gd name="connsiteX3" fmla="*/ 24713 w 444843"/>
                <a:gd name="connsiteY3" fmla="*/ 24933 h 585106"/>
                <a:gd name="connsiteX4" fmla="*/ 0 w 444843"/>
                <a:gd name="connsiteY4" fmla="*/ 220 h 585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4843" h="585106">
                  <a:moveTo>
                    <a:pt x="444843" y="585106"/>
                  </a:moveTo>
                  <a:cubicBezTo>
                    <a:pt x="349421" y="480760"/>
                    <a:pt x="254000" y="376415"/>
                    <a:pt x="197708" y="305020"/>
                  </a:cubicBezTo>
                  <a:cubicBezTo>
                    <a:pt x="141416" y="233625"/>
                    <a:pt x="135924" y="203420"/>
                    <a:pt x="107092" y="156739"/>
                  </a:cubicBezTo>
                  <a:cubicBezTo>
                    <a:pt x="78260" y="110058"/>
                    <a:pt x="42562" y="51020"/>
                    <a:pt x="24713" y="24933"/>
                  </a:cubicBezTo>
                  <a:cubicBezTo>
                    <a:pt x="6864" y="-1154"/>
                    <a:pt x="3432" y="-467"/>
                    <a:pt x="0" y="220"/>
                  </a:cubicBezTo>
                </a:path>
              </a:pathLst>
            </a:custGeom>
            <a:noFill/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20" name="Frihåndsform 19"/>
            <p:cNvSpPr/>
            <p:nvPr/>
          </p:nvSpPr>
          <p:spPr>
            <a:xfrm>
              <a:off x="3915645" y="2484907"/>
              <a:ext cx="420130" cy="123567"/>
            </a:xfrm>
            <a:custGeom>
              <a:avLst/>
              <a:gdLst>
                <a:gd name="connsiteX0" fmla="*/ 420130 w 420130"/>
                <a:gd name="connsiteY0" fmla="*/ 123567 h 123567"/>
                <a:gd name="connsiteX1" fmla="*/ 189471 w 420130"/>
                <a:gd name="connsiteY1" fmla="*/ 74140 h 123567"/>
                <a:gd name="connsiteX2" fmla="*/ 164757 w 420130"/>
                <a:gd name="connsiteY2" fmla="*/ 74140 h 123567"/>
                <a:gd name="connsiteX3" fmla="*/ 98854 w 420130"/>
                <a:gd name="connsiteY3" fmla="*/ 41189 h 123567"/>
                <a:gd name="connsiteX4" fmla="*/ 32952 w 420130"/>
                <a:gd name="connsiteY4" fmla="*/ 16475 h 123567"/>
                <a:gd name="connsiteX5" fmla="*/ 0 w 420130"/>
                <a:gd name="connsiteY5" fmla="*/ 0 h 123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0130" h="123567">
                  <a:moveTo>
                    <a:pt x="420130" y="123567"/>
                  </a:moveTo>
                  <a:lnTo>
                    <a:pt x="189471" y="74140"/>
                  </a:lnTo>
                  <a:cubicBezTo>
                    <a:pt x="146909" y="65902"/>
                    <a:pt x="179860" y="79632"/>
                    <a:pt x="164757" y="74140"/>
                  </a:cubicBezTo>
                  <a:cubicBezTo>
                    <a:pt x="149654" y="68648"/>
                    <a:pt x="120821" y="50800"/>
                    <a:pt x="98854" y="41189"/>
                  </a:cubicBezTo>
                  <a:cubicBezTo>
                    <a:pt x="76886" y="31578"/>
                    <a:pt x="49428" y="23340"/>
                    <a:pt x="32952" y="16475"/>
                  </a:cubicBezTo>
                  <a:cubicBezTo>
                    <a:pt x="16476" y="9610"/>
                    <a:pt x="8238" y="4805"/>
                    <a:pt x="0" y="0"/>
                  </a:cubicBezTo>
                </a:path>
              </a:pathLst>
            </a:custGeom>
            <a:noFill/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21" name="Frihåndsform 20"/>
            <p:cNvSpPr/>
            <p:nvPr/>
          </p:nvSpPr>
          <p:spPr>
            <a:xfrm>
              <a:off x="7516966" y="2206046"/>
              <a:ext cx="105380" cy="956248"/>
            </a:xfrm>
            <a:custGeom>
              <a:avLst/>
              <a:gdLst>
                <a:gd name="connsiteX0" fmla="*/ 0 w 105380"/>
                <a:gd name="connsiteY0" fmla="*/ 956248 h 956248"/>
                <a:gd name="connsiteX1" fmla="*/ 24713 w 105380"/>
                <a:gd name="connsiteY1" fmla="*/ 717351 h 956248"/>
                <a:gd name="connsiteX2" fmla="*/ 98854 w 105380"/>
                <a:gd name="connsiteY2" fmla="*/ 470215 h 956248"/>
                <a:gd name="connsiteX3" fmla="*/ 98854 w 105380"/>
                <a:gd name="connsiteY3" fmla="*/ 74799 h 956248"/>
                <a:gd name="connsiteX4" fmla="*/ 74140 w 105380"/>
                <a:gd name="connsiteY4" fmla="*/ 659 h 956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380" h="956248">
                  <a:moveTo>
                    <a:pt x="0" y="956248"/>
                  </a:moveTo>
                  <a:cubicBezTo>
                    <a:pt x="4118" y="877302"/>
                    <a:pt x="8237" y="798356"/>
                    <a:pt x="24713" y="717351"/>
                  </a:cubicBezTo>
                  <a:cubicBezTo>
                    <a:pt x="41189" y="636346"/>
                    <a:pt x="86497" y="577307"/>
                    <a:pt x="98854" y="470215"/>
                  </a:cubicBezTo>
                  <a:cubicBezTo>
                    <a:pt x="111211" y="363123"/>
                    <a:pt x="102973" y="153058"/>
                    <a:pt x="98854" y="74799"/>
                  </a:cubicBezTo>
                  <a:cubicBezTo>
                    <a:pt x="94735" y="-3460"/>
                    <a:pt x="84437" y="-1401"/>
                    <a:pt x="74140" y="659"/>
                  </a:cubicBezTo>
                </a:path>
              </a:pathLst>
            </a:custGeom>
            <a:noFill/>
            <a:ln w="635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22" name="Frihåndsform 21"/>
            <p:cNvSpPr/>
            <p:nvPr/>
          </p:nvSpPr>
          <p:spPr>
            <a:xfrm>
              <a:off x="3231705" y="878346"/>
              <a:ext cx="432826" cy="677569"/>
            </a:xfrm>
            <a:custGeom>
              <a:avLst/>
              <a:gdLst>
                <a:gd name="connsiteX0" fmla="*/ 1585 w 432826"/>
                <a:gd name="connsiteY0" fmla="*/ 677569 h 677569"/>
                <a:gd name="connsiteX1" fmla="*/ 1585 w 432826"/>
                <a:gd name="connsiteY1" fmla="*/ 619905 h 677569"/>
                <a:gd name="connsiteX2" fmla="*/ 18061 w 432826"/>
                <a:gd name="connsiteY2" fmla="*/ 562240 h 677569"/>
                <a:gd name="connsiteX3" fmla="*/ 42774 w 432826"/>
                <a:gd name="connsiteY3" fmla="*/ 232726 h 677569"/>
                <a:gd name="connsiteX4" fmla="*/ 108677 w 432826"/>
                <a:gd name="connsiteY4" fmla="*/ 175061 h 677569"/>
                <a:gd name="connsiteX5" fmla="*/ 182817 w 432826"/>
                <a:gd name="connsiteY5" fmla="*/ 117397 h 677569"/>
                <a:gd name="connsiteX6" fmla="*/ 405239 w 432826"/>
                <a:gd name="connsiteY6" fmla="*/ 10305 h 677569"/>
                <a:gd name="connsiteX7" fmla="*/ 421715 w 432826"/>
                <a:gd name="connsiteY7" fmla="*/ 10305 h 677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2826" h="677569">
                  <a:moveTo>
                    <a:pt x="1585" y="677569"/>
                  </a:moveTo>
                  <a:cubicBezTo>
                    <a:pt x="212" y="658347"/>
                    <a:pt x="-1161" y="639126"/>
                    <a:pt x="1585" y="619905"/>
                  </a:cubicBezTo>
                  <a:cubicBezTo>
                    <a:pt x="4331" y="600684"/>
                    <a:pt x="11196" y="626770"/>
                    <a:pt x="18061" y="562240"/>
                  </a:cubicBezTo>
                  <a:cubicBezTo>
                    <a:pt x="24926" y="497710"/>
                    <a:pt x="27671" y="297256"/>
                    <a:pt x="42774" y="232726"/>
                  </a:cubicBezTo>
                  <a:cubicBezTo>
                    <a:pt x="57877" y="168196"/>
                    <a:pt x="85337" y="194282"/>
                    <a:pt x="108677" y="175061"/>
                  </a:cubicBezTo>
                  <a:cubicBezTo>
                    <a:pt x="132017" y="155840"/>
                    <a:pt x="133390" y="144856"/>
                    <a:pt x="182817" y="117397"/>
                  </a:cubicBezTo>
                  <a:cubicBezTo>
                    <a:pt x="232244" y="89938"/>
                    <a:pt x="365423" y="28154"/>
                    <a:pt x="405239" y="10305"/>
                  </a:cubicBezTo>
                  <a:cubicBezTo>
                    <a:pt x="445055" y="-7544"/>
                    <a:pt x="433385" y="1380"/>
                    <a:pt x="421715" y="10305"/>
                  </a:cubicBezTo>
                </a:path>
              </a:pathLst>
            </a:custGeom>
            <a:noFill/>
            <a:ln w="38100">
              <a:solidFill>
                <a:srgbClr val="E1E60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23" name="Frihåndsform 22"/>
            <p:cNvSpPr/>
            <p:nvPr/>
          </p:nvSpPr>
          <p:spPr>
            <a:xfrm>
              <a:off x="2154133" y="1407634"/>
              <a:ext cx="815546" cy="125229"/>
            </a:xfrm>
            <a:custGeom>
              <a:avLst/>
              <a:gdLst>
                <a:gd name="connsiteX0" fmla="*/ 815546 w 815546"/>
                <a:gd name="connsiteY0" fmla="*/ 0 h 125229"/>
                <a:gd name="connsiteX1" fmla="*/ 634314 w 815546"/>
                <a:gd name="connsiteY1" fmla="*/ 115330 h 125229"/>
                <a:gd name="connsiteX2" fmla="*/ 395417 w 815546"/>
                <a:gd name="connsiteY2" fmla="*/ 115330 h 125229"/>
                <a:gd name="connsiteX3" fmla="*/ 181233 w 815546"/>
                <a:gd name="connsiteY3" fmla="*/ 82379 h 125229"/>
                <a:gd name="connsiteX4" fmla="*/ 0 w 815546"/>
                <a:gd name="connsiteY4" fmla="*/ 74141 h 125229"/>
                <a:gd name="connsiteX5" fmla="*/ 0 w 815546"/>
                <a:gd name="connsiteY5" fmla="*/ 74141 h 125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15546" h="125229">
                  <a:moveTo>
                    <a:pt x="815546" y="0"/>
                  </a:moveTo>
                  <a:cubicBezTo>
                    <a:pt x="759940" y="48054"/>
                    <a:pt x="704335" y="96108"/>
                    <a:pt x="634314" y="115330"/>
                  </a:cubicBezTo>
                  <a:cubicBezTo>
                    <a:pt x="564292" y="134552"/>
                    <a:pt x="470930" y="120822"/>
                    <a:pt x="395417" y="115330"/>
                  </a:cubicBezTo>
                  <a:cubicBezTo>
                    <a:pt x="319904" y="109838"/>
                    <a:pt x="247136" y="89244"/>
                    <a:pt x="181233" y="82379"/>
                  </a:cubicBezTo>
                  <a:cubicBezTo>
                    <a:pt x="115330" y="75514"/>
                    <a:pt x="0" y="74141"/>
                    <a:pt x="0" y="74141"/>
                  </a:cubicBezTo>
                  <a:lnTo>
                    <a:pt x="0" y="74141"/>
                  </a:lnTo>
                </a:path>
              </a:pathLst>
            </a:custGeom>
            <a:noFill/>
            <a:ln w="38100">
              <a:solidFill>
                <a:srgbClr val="E1E60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24" name="Frihåndsform 23"/>
            <p:cNvSpPr/>
            <p:nvPr/>
          </p:nvSpPr>
          <p:spPr>
            <a:xfrm>
              <a:off x="6264814" y="1874784"/>
              <a:ext cx="1345002" cy="687696"/>
            </a:xfrm>
            <a:custGeom>
              <a:avLst/>
              <a:gdLst>
                <a:gd name="connsiteX0" fmla="*/ 0 w 1357872"/>
                <a:gd name="connsiteY0" fmla="*/ 389951 h 687696"/>
                <a:gd name="connsiteX1" fmla="*/ 467833 w 1357872"/>
                <a:gd name="connsiteY1" fmla="*/ 7179 h 687696"/>
                <a:gd name="connsiteX2" fmla="*/ 1350335 w 1357872"/>
                <a:gd name="connsiteY2" fmla="*/ 687663 h 68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57872" h="687696">
                  <a:moveTo>
                    <a:pt x="0" y="389951"/>
                  </a:moveTo>
                  <a:cubicBezTo>
                    <a:pt x="121388" y="173755"/>
                    <a:pt x="242777" y="-42440"/>
                    <a:pt x="467833" y="7179"/>
                  </a:cubicBezTo>
                  <a:cubicBezTo>
                    <a:pt x="692889" y="56798"/>
                    <a:pt x="1440712" y="692979"/>
                    <a:pt x="1350335" y="687663"/>
                  </a:cubicBezTo>
                </a:path>
              </a:pathLst>
            </a:custGeom>
            <a:noFill/>
            <a:ln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sp>
        <p:nvSpPr>
          <p:cNvPr id="39" name="TekstSylinder 38"/>
          <p:cNvSpPr txBox="1"/>
          <p:nvPr/>
        </p:nvSpPr>
        <p:spPr>
          <a:xfrm rot="16200000">
            <a:off x="5345303" y="5044654"/>
            <a:ext cx="44589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800" dirty="0" smtClean="0">
                <a:solidFill>
                  <a:schemeClr val="accent6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1000</a:t>
            </a:r>
            <a:endParaRPr lang="nb-NO" sz="800" dirty="0">
              <a:solidFill>
                <a:schemeClr val="accent6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0" name="Rett linje 39"/>
          <p:cNvCxnSpPr/>
          <p:nvPr/>
        </p:nvCxnSpPr>
        <p:spPr>
          <a:xfrm>
            <a:off x="5557435" y="4509120"/>
            <a:ext cx="199887" cy="0"/>
          </a:xfrm>
          <a:prstGeom prst="line">
            <a:avLst/>
          </a:prstGeom>
          <a:ln>
            <a:solidFill>
              <a:schemeClr val="accent6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Rett linje 41"/>
          <p:cNvCxnSpPr/>
          <p:nvPr/>
        </p:nvCxnSpPr>
        <p:spPr>
          <a:xfrm>
            <a:off x="5724080" y="3470563"/>
            <a:ext cx="199887" cy="0"/>
          </a:xfrm>
          <a:prstGeom prst="line">
            <a:avLst/>
          </a:prstGeom>
          <a:ln>
            <a:solidFill>
              <a:schemeClr val="accent6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Rett linje 42"/>
          <p:cNvCxnSpPr/>
          <p:nvPr/>
        </p:nvCxnSpPr>
        <p:spPr>
          <a:xfrm>
            <a:off x="5923967" y="3216481"/>
            <a:ext cx="199887" cy="0"/>
          </a:xfrm>
          <a:prstGeom prst="line">
            <a:avLst/>
          </a:prstGeom>
          <a:ln>
            <a:solidFill>
              <a:schemeClr val="accent6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kstSylinder 43"/>
          <p:cNvSpPr txBox="1"/>
          <p:nvPr/>
        </p:nvSpPr>
        <p:spPr>
          <a:xfrm rot="19096694">
            <a:off x="5887299" y="4259045"/>
            <a:ext cx="44589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800" dirty="0" smtClean="0">
                <a:solidFill>
                  <a:schemeClr val="accent6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2000</a:t>
            </a:r>
            <a:endParaRPr lang="nb-NO" sz="800" dirty="0">
              <a:solidFill>
                <a:schemeClr val="accent6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TekstSylinder 44"/>
          <p:cNvSpPr txBox="1"/>
          <p:nvPr/>
        </p:nvSpPr>
        <p:spPr>
          <a:xfrm rot="16200000">
            <a:off x="5321452" y="4075874"/>
            <a:ext cx="44589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800" dirty="0" smtClean="0">
                <a:solidFill>
                  <a:schemeClr val="accent6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3000</a:t>
            </a:r>
            <a:endParaRPr lang="nb-NO" sz="800" dirty="0">
              <a:solidFill>
                <a:schemeClr val="accent6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TekstSylinder 45"/>
          <p:cNvSpPr txBox="1"/>
          <p:nvPr/>
        </p:nvSpPr>
        <p:spPr>
          <a:xfrm rot="16200000">
            <a:off x="5320363" y="3021286"/>
            <a:ext cx="44589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800" dirty="0" smtClean="0">
                <a:solidFill>
                  <a:schemeClr val="accent6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9000</a:t>
            </a:r>
            <a:endParaRPr lang="nb-NO" sz="800" dirty="0">
              <a:solidFill>
                <a:schemeClr val="accent6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TekstSylinder 46"/>
          <p:cNvSpPr txBox="1"/>
          <p:nvPr/>
        </p:nvSpPr>
        <p:spPr>
          <a:xfrm rot="18163290">
            <a:off x="5657747" y="3724230"/>
            <a:ext cx="44589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800" dirty="0" smtClean="0">
                <a:solidFill>
                  <a:schemeClr val="accent6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4000</a:t>
            </a:r>
            <a:endParaRPr lang="nb-NO" sz="800" dirty="0">
              <a:solidFill>
                <a:schemeClr val="accent6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TekstSylinder 47"/>
          <p:cNvSpPr txBox="1"/>
          <p:nvPr/>
        </p:nvSpPr>
        <p:spPr>
          <a:xfrm rot="18348230">
            <a:off x="5831698" y="3266750"/>
            <a:ext cx="44589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800" dirty="0" smtClean="0">
                <a:solidFill>
                  <a:schemeClr val="accent6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5000</a:t>
            </a:r>
            <a:endParaRPr lang="nb-NO" sz="800" dirty="0">
              <a:solidFill>
                <a:schemeClr val="accent6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TekstSylinder 48"/>
          <p:cNvSpPr txBox="1"/>
          <p:nvPr/>
        </p:nvSpPr>
        <p:spPr>
          <a:xfrm rot="18381294">
            <a:off x="6226420" y="2947829"/>
            <a:ext cx="44589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800" dirty="0" smtClean="0">
                <a:solidFill>
                  <a:schemeClr val="accent6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6000</a:t>
            </a:r>
            <a:endParaRPr lang="nb-NO" sz="800" dirty="0">
              <a:solidFill>
                <a:schemeClr val="accent6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TekstSylinder 49"/>
          <p:cNvSpPr txBox="1"/>
          <p:nvPr/>
        </p:nvSpPr>
        <p:spPr>
          <a:xfrm rot="16200000">
            <a:off x="5918759" y="2803797"/>
            <a:ext cx="44589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800" dirty="0" smtClean="0">
                <a:solidFill>
                  <a:schemeClr val="accent6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7000</a:t>
            </a:r>
            <a:endParaRPr lang="nb-NO" sz="800" dirty="0">
              <a:solidFill>
                <a:schemeClr val="accent6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TekstSylinder 51"/>
          <p:cNvSpPr txBox="1"/>
          <p:nvPr/>
        </p:nvSpPr>
        <p:spPr>
          <a:xfrm rot="16200000">
            <a:off x="5683023" y="2841046"/>
            <a:ext cx="44589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800" dirty="0" smtClean="0">
                <a:solidFill>
                  <a:schemeClr val="accent6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8000</a:t>
            </a:r>
            <a:endParaRPr lang="nb-NO" sz="800" dirty="0">
              <a:solidFill>
                <a:schemeClr val="accent6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3" name="Rett linje 52"/>
          <p:cNvCxnSpPr/>
          <p:nvPr/>
        </p:nvCxnSpPr>
        <p:spPr>
          <a:xfrm>
            <a:off x="5559091" y="3890111"/>
            <a:ext cx="199887" cy="0"/>
          </a:xfrm>
          <a:prstGeom prst="line">
            <a:avLst/>
          </a:prstGeom>
          <a:ln>
            <a:solidFill>
              <a:schemeClr val="accent6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Bilde 5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023577">
            <a:off x="6806478" y="3399248"/>
            <a:ext cx="207282" cy="12193"/>
          </a:xfrm>
          <a:prstGeom prst="rect">
            <a:avLst/>
          </a:prstGeom>
        </p:spPr>
      </p:pic>
      <p:cxnSp>
        <p:nvCxnSpPr>
          <p:cNvPr id="57" name="Rett linje 56"/>
          <p:cNvCxnSpPr/>
          <p:nvPr/>
        </p:nvCxnSpPr>
        <p:spPr>
          <a:xfrm>
            <a:off x="5557435" y="1820099"/>
            <a:ext cx="199887" cy="0"/>
          </a:xfrm>
          <a:prstGeom prst="line">
            <a:avLst/>
          </a:prstGeom>
          <a:ln>
            <a:solidFill>
              <a:schemeClr val="accent6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ktangel 57"/>
          <p:cNvSpPr/>
          <p:nvPr/>
        </p:nvSpPr>
        <p:spPr>
          <a:xfrm>
            <a:off x="256110" y="1720197"/>
            <a:ext cx="2743759" cy="2492990"/>
          </a:xfrm>
          <a:prstGeom prst="rect">
            <a:avLst/>
          </a:prstGeom>
          <a:ln w="12700">
            <a:solidFill>
              <a:schemeClr val="tx2"/>
            </a:solidFill>
          </a:ln>
        </p:spPr>
        <p:txBody>
          <a:bodyPr wrap="square">
            <a:spAutoFit/>
          </a:bodyPr>
          <a:lstStyle/>
          <a:p>
            <a:pPr marL="171450" indent="-171450">
              <a:buFont typeface="Courier New" panose="02070309020205020404" pitchFamily="49" charset="0"/>
              <a:buChar char="o"/>
            </a:pPr>
            <a:r>
              <a:rPr lang="nb-NO" sz="1200" dirty="0" smtClean="0"/>
              <a:t>Deler inn strekningen i sekvenser i stigende rekkefølge.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nb-NO" sz="1200" dirty="0" smtClean="0"/>
              <a:t>Nummerering av sekvenser (stabling) er slik at ved sortering kommer armer, gang- og sykkelveger, adskilte løp etc. på riktig plass topologis sett.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nb-NO" sz="1200" dirty="0" smtClean="0"/>
              <a:t>Stabling av sekvenser danner grunnlag for </a:t>
            </a:r>
            <a:r>
              <a:rPr lang="nb-NO" sz="1200" dirty="0" err="1" smtClean="0"/>
              <a:t>metrering</a:t>
            </a:r>
            <a:r>
              <a:rPr lang="nb-NO" sz="1200" dirty="0" smtClean="0"/>
              <a:t>.</a:t>
            </a:r>
            <a:endParaRPr lang="nb-NO" sz="1200" dirty="0"/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nb-NO" sz="1200" dirty="0"/>
              <a:t>Nummeret er unikt innenfor strekningen</a:t>
            </a:r>
            <a:r>
              <a:rPr lang="nb-NO" sz="1200" dirty="0" smtClean="0"/>
              <a:t>.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nb-NO" sz="1200" dirty="0" smtClean="0"/>
              <a:t>En sekvens kan dekke flere lenkedeler.</a:t>
            </a:r>
          </a:p>
        </p:txBody>
      </p:sp>
      <p:cxnSp>
        <p:nvCxnSpPr>
          <p:cNvPr id="59" name="Rett linje 58"/>
          <p:cNvCxnSpPr/>
          <p:nvPr/>
        </p:nvCxnSpPr>
        <p:spPr>
          <a:xfrm>
            <a:off x="5999479" y="2636912"/>
            <a:ext cx="156697" cy="34481"/>
          </a:xfrm>
          <a:prstGeom prst="line">
            <a:avLst/>
          </a:prstGeom>
          <a:ln>
            <a:solidFill>
              <a:schemeClr val="accent6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Rett linje 60"/>
          <p:cNvCxnSpPr/>
          <p:nvPr/>
        </p:nvCxnSpPr>
        <p:spPr>
          <a:xfrm>
            <a:off x="6400682" y="2753034"/>
            <a:ext cx="156697" cy="34481"/>
          </a:xfrm>
          <a:prstGeom prst="line">
            <a:avLst/>
          </a:prstGeom>
          <a:ln>
            <a:solidFill>
              <a:schemeClr val="accent6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Rett linje 61"/>
          <p:cNvCxnSpPr/>
          <p:nvPr/>
        </p:nvCxnSpPr>
        <p:spPr>
          <a:xfrm flipH="1" flipV="1">
            <a:off x="5696466" y="2425274"/>
            <a:ext cx="2434" cy="158699"/>
          </a:xfrm>
          <a:prstGeom prst="line">
            <a:avLst/>
          </a:prstGeom>
          <a:ln>
            <a:solidFill>
              <a:schemeClr val="accent6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Rett linje 65"/>
          <p:cNvCxnSpPr/>
          <p:nvPr/>
        </p:nvCxnSpPr>
        <p:spPr>
          <a:xfrm>
            <a:off x="5557435" y="5763630"/>
            <a:ext cx="199887" cy="0"/>
          </a:xfrm>
          <a:prstGeom prst="line">
            <a:avLst/>
          </a:prstGeom>
          <a:ln>
            <a:solidFill>
              <a:schemeClr val="accent6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9" name="Gruppe 68"/>
          <p:cNvGrpSpPr/>
          <p:nvPr/>
        </p:nvGrpSpPr>
        <p:grpSpPr>
          <a:xfrm>
            <a:off x="206731" y="4300975"/>
            <a:ext cx="1613306" cy="1675573"/>
            <a:chOff x="7543329" y="44624"/>
            <a:chExt cx="1613306" cy="1675573"/>
          </a:xfrm>
        </p:grpSpPr>
        <p:pic>
          <p:nvPicPr>
            <p:cNvPr id="67" name="Bilde 6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543329" y="44624"/>
              <a:ext cx="1613306" cy="1675573"/>
            </a:xfrm>
            <a:prstGeom prst="rect">
              <a:avLst/>
            </a:prstGeom>
          </p:spPr>
        </p:pic>
        <p:sp>
          <p:nvSpPr>
            <p:cNvPr id="68" name="Ellipse 67"/>
            <p:cNvSpPr/>
            <p:nvPr/>
          </p:nvSpPr>
          <p:spPr>
            <a:xfrm>
              <a:off x="7596336" y="1268760"/>
              <a:ext cx="678030" cy="288032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70" name="Gruppe 69"/>
          <p:cNvGrpSpPr/>
          <p:nvPr/>
        </p:nvGrpSpPr>
        <p:grpSpPr>
          <a:xfrm>
            <a:off x="3306261" y="1700808"/>
            <a:ext cx="5010155" cy="4062822"/>
            <a:chOff x="2154133" y="878346"/>
            <a:chExt cx="6512743" cy="5415595"/>
          </a:xfrm>
        </p:grpSpPr>
        <p:sp>
          <p:nvSpPr>
            <p:cNvPr id="71" name="Frihåndsform 70"/>
            <p:cNvSpPr/>
            <p:nvPr/>
          </p:nvSpPr>
          <p:spPr>
            <a:xfrm>
              <a:off x="2269463" y="1061645"/>
              <a:ext cx="1944130" cy="807308"/>
            </a:xfrm>
            <a:custGeom>
              <a:avLst/>
              <a:gdLst>
                <a:gd name="connsiteX0" fmla="*/ 1944130 w 1944130"/>
                <a:gd name="connsiteY0" fmla="*/ 807308 h 807308"/>
                <a:gd name="connsiteX1" fmla="*/ 1705232 w 1944130"/>
                <a:gd name="connsiteY1" fmla="*/ 757881 h 807308"/>
                <a:gd name="connsiteX2" fmla="*/ 1145059 w 1944130"/>
                <a:gd name="connsiteY2" fmla="*/ 584887 h 807308"/>
                <a:gd name="connsiteX3" fmla="*/ 1013254 w 1944130"/>
                <a:gd name="connsiteY3" fmla="*/ 527222 h 807308"/>
                <a:gd name="connsiteX4" fmla="*/ 815546 w 1944130"/>
                <a:gd name="connsiteY4" fmla="*/ 428368 h 807308"/>
                <a:gd name="connsiteX5" fmla="*/ 675503 w 1944130"/>
                <a:gd name="connsiteY5" fmla="*/ 329514 h 807308"/>
                <a:gd name="connsiteX6" fmla="*/ 576649 w 1944130"/>
                <a:gd name="connsiteY6" fmla="*/ 255373 h 807308"/>
                <a:gd name="connsiteX7" fmla="*/ 387178 w 1944130"/>
                <a:gd name="connsiteY7" fmla="*/ 115330 h 807308"/>
                <a:gd name="connsiteX8" fmla="*/ 345989 w 1944130"/>
                <a:gd name="connsiteY8" fmla="*/ 74141 h 807308"/>
                <a:gd name="connsiteX9" fmla="*/ 280087 w 1944130"/>
                <a:gd name="connsiteY9" fmla="*/ 32952 h 807308"/>
                <a:gd name="connsiteX10" fmla="*/ 0 w 1944130"/>
                <a:gd name="connsiteY10" fmla="*/ 0 h 807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44130" h="807308">
                  <a:moveTo>
                    <a:pt x="1944130" y="807308"/>
                  </a:moveTo>
                  <a:cubicBezTo>
                    <a:pt x="1891270" y="801129"/>
                    <a:pt x="1838410" y="794951"/>
                    <a:pt x="1705232" y="757881"/>
                  </a:cubicBezTo>
                  <a:cubicBezTo>
                    <a:pt x="1572054" y="720811"/>
                    <a:pt x="1260389" y="623330"/>
                    <a:pt x="1145059" y="584887"/>
                  </a:cubicBezTo>
                  <a:cubicBezTo>
                    <a:pt x="1029729" y="546444"/>
                    <a:pt x="1068173" y="553308"/>
                    <a:pt x="1013254" y="527222"/>
                  </a:cubicBezTo>
                  <a:cubicBezTo>
                    <a:pt x="958335" y="501136"/>
                    <a:pt x="871838" y="461319"/>
                    <a:pt x="815546" y="428368"/>
                  </a:cubicBezTo>
                  <a:cubicBezTo>
                    <a:pt x="759254" y="395417"/>
                    <a:pt x="715319" y="358346"/>
                    <a:pt x="675503" y="329514"/>
                  </a:cubicBezTo>
                  <a:cubicBezTo>
                    <a:pt x="635687" y="300682"/>
                    <a:pt x="576649" y="255373"/>
                    <a:pt x="576649" y="255373"/>
                  </a:cubicBezTo>
                  <a:cubicBezTo>
                    <a:pt x="528595" y="219676"/>
                    <a:pt x="425621" y="145535"/>
                    <a:pt x="387178" y="115330"/>
                  </a:cubicBezTo>
                  <a:cubicBezTo>
                    <a:pt x="348735" y="85125"/>
                    <a:pt x="363837" y="87871"/>
                    <a:pt x="345989" y="74141"/>
                  </a:cubicBezTo>
                  <a:cubicBezTo>
                    <a:pt x="328141" y="60411"/>
                    <a:pt x="337752" y="45309"/>
                    <a:pt x="280087" y="32952"/>
                  </a:cubicBezTo>
                  <a:cubicBezTo>
                    <a:pt x="222422" y="20595"/>
                    <a:pt x="111211" y="10297"/>
                    <a:pt x="0" y="0"/>
                  </a:cubicBezTo>
                </a:path>
              </a:pathLst>
            </a:custGeom>
            <a:noFill/>
            <a:ln w="38100">
              <a:solidFill>
                <a:srgbClr val="E1E60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72" name="Frihåndsform 71"/>
            <p:cNvSpPr/>
            <p:nvPr/>
          </p:nvSpPr>
          <p:spPr>
            <a:xfrm>
              <a:off x="5940152" y="2420888"/>
              <a:ext cx="2726724" cy="1631091"/>
            </a:xfrm>
            <a:custGeom>
              <a:avLst/>
              <a:gdLst>
                <a:gd name="connsiteX0" fmla="*/ 0 w 2726724"/>
                <a:gd name="connsiteY0" fmla="*/ 1589902 h 1631091"/>
                <a:gd name="connsiteX1" fmla="*/ 172994 w 2726724"/>
                <a:gd name="connsiteY1" fmla="*/ 1631091 h 1631091"/>
                <a:gd name="connsiteX2" fmla="*/ 593124 w 2726724"/>
                <a:gd name="connsiteY2" fmla="*/ 1589902 h 1631091"/>
                <a:gd name="connsiteX3" fmla="*/ 873210 w 2726724"/>
                <a:gd name="connsiteY3" fmla="*/ 1433383 h 1631091"/>
                <a:gd name="connsiteX4" fmla="*/ 1293340 w 2726724"/>
                <a:gd name="connsiteY4" fmla="*/ 1013254 h 1631091"/>
                <a:gd name="connsiteX5" fmla="*/ 1507524 w 2726724"/>
                <a:gd name="connsiteY5" fmla="*/ 790832 h 1631091"/>
                <a:gd name="connsiteX6" fmla="*/ 1919416 w 2726724"/>
                <a:gd name="connsiteY6" fmla="*/ 584886 h 1631091"/>
                <a:gd name="connsiteX7" fmla="*/ 2405448 w 2726724"/>
                <a:gd name="connsiteY7" fmla="*/ 304800 h 1631091"/>
                <a:gd name="connsiteX8" fmla="*/ 2627870 w 2726724"/>
                <a:gd name="connsiteY8" fmla="*/ 148281 h 1631091"/>
                <a:gd name="connsiteX9" fmla="*/ 2726724 w 2726724"/>
                <a:gd name="connsiteY9" fmla="*/ 0 h 1631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26724" h="1631091">
                  <a:moveTo>
                    <a:pt x="0" y="1589902"/>
                  </a:moveTo>
                  <a:cubicBezTo>
                    <a:pt x="37070" y="1610496"/>
                    <a:pt x="74140" y="1631091"/>
                    <a:pt x="172994" y="1631091"/>
                  </a:cubicBezTo>
                  <a:cubicBezTo>
                    <a:pt x="271848" y="1631091"/>
                    <a:pt x="476421" y="1622853"/>
                    <a:pt x="593124" y="1589902"/>
                  </a:cubicBezTo>
                  <a:cubicBezTo>
                    <a:pt x="709827" y="1556951"/>
                    <a:pt x="756507" y="1529491"/>
                    <a:pt x="873210" y="1433383"/>
                  </a:cubicBezTo>
                  <a:cubicBezTo>
                    <a:pt x="989913" y="1337275"/>
                    <a:pt x="1187621" y="1120346"/>
                    <a:pt x="1293340" y="1013254"/>
                  </a:cubicBezTo>
                  <a:cubicBezTo>
                    <a:pt x="1399059" y="906162"/>
                    <a:pt x="1403178" y="862227"/>
                    <a:pt x="1507524" y="790832"/>
                  </a:cubicBezTo>
                  <a:cubicBezTo>
                    <a:pt x="1611870" y="719437"/>
                    <a:pt x="1769762" y="665891"/>
                    <a:pt x="1919416" y="584886"/>
                  </a:cubicBezTo>
                  <a:cubicBezTo>
                    <a:pt x="2069070" y="503881"/>
                    <a:pt x="2287372" y="377567"/>
                    <a:pt x="2405448" y="304800"/>
                  </a:cubicBezTo>
                  <a:cubicBezTo>
                    <a:pt x="2523524" y="232033"/>
                    <a:pt x="2574324" y="199081"/>
                    <a:pt x="2627870" y="148281"/>
                  </a:cubicBezTo>
                  <a:cubicBezTo>
                    <a:pt x="2681416" y="97481"/>
                    <a:pt x="2704070" y="48740"/>
                    <a:pt x="2726724" y="0"/>
                  </a:cubicBezTo>
                </a:path>
              </a:pathLst>
            </a:custGeom>
            <a:noFill/>
            <a:ln w="635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cxnSp>
          <p:nvCxnSpPr>
            <p:cNvPr id="73" name="Rett linje 72"/>
            <p:cNvCxnSpPr/>
            <p:nvPr/>
          </p:nvCxnSpPr>
          <p:spPr>
            <a:xfrm>
              <a:off x="3268721" y="2132676"/>
              <a:ext cx="782078" cy="2344219"/>
            </a:xfrm>
            <a:prstGeom prst="line">
              <a:avLst/>
            </a:prstGeom>
            <a:ln w="63500">
              <a:solidFill>
                <a:srgbClr val="7AF1F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Rett linje 73"/>
            <p:cNvCxnSpPr/>
            <p:nvPr/>
          </p:nvCxnSpPr>
          <p:spPr>
            <a:xfrm>
              <a:off x="2420975" y="3640497"/>
              <a:ext cx="2808312" cy="1418456"/>
            </a:xfrm>
            <a:prstGeom prst="line">
              <a:avLst/>
            </a:prstGeom>
            <a:ln w="635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Rett linje 74"/>
            <p:cNvCxnSpPr/>
            <p:nvPr/>
          </p:nvCxnSpPr>
          <p:spPr>
            <a:xfrm flipV="1">
              <a:off x="5210371" y="1037357"/>
              <a:ext cx="2425" cy="5256584"/>
            </a:xfrm>
            <a:prstGeom prst="line">
              <a:avLst/>
            </a:prstGeom>
            <a:ln w="635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Rett linje 75"/>
            <p:cNvCxnSpPr/>
            <p:nvPr/>
          </p:nvCxnSpPr>
          <p:spPr>
            <a:xfrm flipV="1">
              <a:off x="5212796" y="3150434"/>
              <a:ext cx="1629683" cy="1487323"/>
            </a:xfrm>
            <a:prstGeom prst="line">
              <a:avLst/>
            </a:prstGeom>
            <a:ln w="635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Frihåndsform 76"/>
            <p:cNvSpPr/>
            <p:nvPr/>
          </p:nvSpPr>
          <p:spPr>
            <a:xfrm>
              <a:off x="5235085" y="1918380"/>
              <a:ext cx="191910" cy="1878227"/>
            </a:xfrm>
            <a:custGeom>
              <a:avLst/>
              <a:gdLst>
                <a:gd name="connsiteX0" fmla="*/ 0 w 191910"/>
                <a:gd name="connsiteY0" fmla="*/ 1878227 h 1878227"/>
                <a:gd name="connsiteX1" fmla="*/ 156519 w 191910"/>
                <a:gd name="connsiteY1" fmla="*/ 1779373 h 1878227"/>
                <a:gd name="connsiteX2" fmla="*/ 189470 w 191910"/>
                <a:gd name="connsiteY2" fmla="*/ 1433384 h 1878227"/>
                <a:gd name="connsiteX3" fmla="*/ 189470 w 191910"/>
                <a:gd name="connsiteY3" fmla="*/ 1194487 h 1878227"/>
                <a:gd name="connsiteX4" fmla="*/ 189470 w 191910"/>
                <a:gd name="connsiteY4" fmla="*/ 996779 h 1878227"/>
                <a:gd name="connsiteX5" fmla="*/ 189470 w 191910"/>
                <a:gd name="connsiteY5" fmla="*/ 749644 h 1878227"/>
                <a:gd name="connsiteX6" fmla="*/ 181232 w 191910"/>
                <a:gd name="connsiteY6" fmla="*/ 584887 h 1878227"/>
                <a:gd name="connsiteX7" fmla="*/ 181232 w 191910"/>
                <a:gd name="connsiteY7" fmla="*/ 214184 h 1878227"/>
                <a:gd name="connsiteX8" fmla="*/ 90616 w 191910"/>
                <a:gd name="connsiteY8" fmla="*/ 98854 h 1878227"/>
                <a:gd name="connsiteX9" fmla="*/ 24713 w 191910"/>
                <a:gd name="connsiteY9" fmla="*/ 24714 h 1878227"/>
                <a:gd name="connsiteX10" fmla="*/ 0 w 191910"/>
                <a:gd name="connsiteY10" fmla="*/ 0 h 1878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1910" h="1878227">
                  <a:moveTo>
                    <a:pt x="0" y="1878227"/>
                  </a:moveTo>
                  <a:cubicBezTo>
                    <a:pt x="62470" y="1865870"/>
                    <a:pt x="124941" y="1853513"/>
                    <a:pt x="156519" y="1779373"/>
                  </a:cubicBezTo>
                  <a:cubicBezTo>
                    <a:pt x="188097" y="1705233"/>
                    <a:pt x="183978" y="1530865"/>
                    <a:pt x="189470" y="1433384"/>
                  </a:cubicBezTo>
                  <a:cubicBezTo>
                    <a:pt x="194962" y="1335903"/>
                    <a:pt x="189470" y="1194487"/>
                    <a:pt x="189470" y="1194487"/>
                  </a:cubicBezTo>
                  <a:lnTo>
                    <a:pt x="189470" y="996779"/>
                  </a:lnTo>
                  <a:cubicBezTo>
                    <a:pt x="189470" y="922639"/>
                    <a:pt x="190843" y="818293"/>
                    <a:pt x="189470" y="749644"/>
                  </a:cubicBezTo>
                  <a:cubicBezTo>
                    <a:pt x="188097" y="680995"/>
                    <a:pt x="182605" y="674130"/>
                    <a:pt x="181232" y="584887"/>
                  </a:cubicBezTo>
                  <a:cubicBezTo>
                    <a:pt x="179859" y="495644"/>
                    <a:pt x="196335" y="295189"/>
                    <a:pt x="181232" y="214184"/>
                  </a:cubicBezTo>
                  <a:cubicBezTo>
                    <a:pt x="166129" y="133179"/>
                    <a:pt x="116702" y="130432"/>
                    <a:pt x="90616" y="98854"/>
                  </a:cubicBezTo>
                  <a:cubicBezTo>
                    <a:pt x="64530" y="67276"/>
                    <a:pt x="39816" y="41190"/>
                    <a:pt x="24713" y="24714"/>
                  </a:cubicBezTo>
                  <a:cubicBezTo>
                    <a:pt x="9610" y="8238"/>
                    <a:pt x="4805" y="4119"/>
                    <a:pt x="0" y="0"/>
                  </a:cubicBezTo>
                </a:path>
              </a:pathLst>
            </a:custGeom>
            <a:noFill/>
            <a:ln w="381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78" name="Frihåndsform 77"/>
            <p:cNvSpPr/>
            <p:nvPr/>
          </p:nvSpPr>
          <p:spPr>
            <a:xfrm>
              <a:off x="5432793" y="2149040"/>
              <a:ext cx="337751" cy="1112108"/>
            </a:xfrm>
            <a:custGeom>
              <a:avLst/>
              <a:gdLst>
                <a:gd name="connsiteX0" fmla="*/ 0 w 337751"/>
                <a:gd name="connsiteY0" fmla="*/ 1112108 h 1112108"/>
                <a:gd name="connsiteX1" fmla="*/ 181232 w 337751"/>
                <a:gd name="connsiteY1" fmla="*/ 897924 h 1112108"/>
                <a:gd name="connsiteX2" fmla="*/ 247135 w 337751"/>
                <a:gd name="connsiteY2" fmla="*/ 683740 h 1112108"/>
                <a:gd name="connsiteX3" fmla="*/ 280086 w 337751"/>
                <a:gd name="connsiteY3" fmla="*/ 469557 h 1112108"/>
                <a:gd name="connsiteX4" fmla="*/ 263611 w 337751"/>
                <a:gd name="connsiteY4" fmla="*/ 271848 h 1112108"/>
                <a:gd name="connsiteX5" fmla="*/ 337751 w 337751"/>
                <a:gd name="connsiteY5" fmla="*/ 0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7751" h="1112108">
                  <a:moveTo>
                    <a:pt x="0" y="1112108"/>
                  </a:moveTo>
                  <a:cubicBezTo>
                    <a:pt x="70021" y="1040713"/>
                    <a:pt x="140043" y="969319"/>
                    <a:pt x="181232" y="897924"/>
                  </a:cubicBezTo>
                  <a:cubicBezTo>
                    <a:pt x="222421" y="826529"/>
                    <a:pt x="230659" y="755134"/>
                    <a:pt x="247135" y="683740"/>
                  </a:cubicBezTo>
                  <a:cubicBezTo>
                    <a:pt x="263611" y="612346"/>
                    <a:pt x="277340" y="538206"/>
                    <a:pt x="280086" y="469557"/>
                  </a:cubicBezTo>
                  <a:cubicBezTo>
                    <a:pt x="282832" y="400908"/>
                    <a:pt x="254000" y="350107"/>
                    <a:pt x="263611" y="271848"/>
                  </a:cubicBezTo>
                  <a:cubicBezTo>
                    <a:pt x="273222" y="193589"/>
                    <a:pt x="305486" y="96794"/>
                    <a:pt x="337751" y="0"/>
                  </a:cubicBezTo>
                </a:path>
              </a:pathLst>
            </a:custGeom>
            <a:noFill/>
            <a:ln w="381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79" name="Frihåndsform 78"/>
            <p:cNvSpPr/>
            <p:nvPr/>
          </p:nvSpPr>
          <p:spPr>
            <a:xfrm>
              <a:off x="5688166" y="2289083"/>
              <a:ext cx="576648" cy="609600"/>
            </a:xfrm>
            <a:custGeom>
              <a:avLst/>
              <a:gdLst>
                <a:gd name="connsiteX0" fmla="*/ 0 w 576648"/>
                <a:gd name="connsiteY0" fmla="*/ 609600 h 609600"/>
                <a:gd name="connsiteX1" fmla="*/ 189470 w 576648"/>
                <a:gd name="connsiteY1" fmla="*/ 527222 h 609600"/>
                <a:gd name="connsiteX2" fmla="*/ 337751 w 576648"/>
                <a:gd name="connsiteY2" fmla="*/ 453081 h 609600"/>
                <a:gd name="connsiteX3" fmla="*/ 494270 w 576648"/>
                <a:gd name="connsiteY3" fmla="*/ 238897 h 609600"/>
                <a:gd name="connsiteX4" fmla="*/ 543697 w 576648"/>
                <a:gd name="connsiteY4" fmla="*/ 131805 h 609600"/>
                <a:gd name="connsiteX5" fmla="*/ 576648 w 576648"/>
                <a:gd name="connsiteY5" fmla="*/ 0 h 609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6648" h="609600">
                  <a:moveTo>
                    <a:pt x="0" y="609600"/>
                  </a:moveTo>
                  <a:cubicBezTo>
                    <a:pt x="67962" y="579394"/>
                    <a:pt x="133178" y="553308"/>
                    <a:pt x="189470" y="527222"/>
                  </a:cubicBezTo>
                  <a:cubicBezTo>
                    <a:pt x="245762" y="501135"/>
                    <a:pt x="286951" y="501135"/>
                    <a:pt x="337751" y="453081"/>
                  </a:cubicBezTo>
                  <a:cubicBezTo>
                    <a:pt x="388551" y="405027"/>
                    <a:pt x="459946" y="292443"/>
                    <a:pt x="494270" y="238897"/>
                  </a:cubicBezTo>
                  <a:cubicBezTo>
                    <a:pt x="528594" y="185351"/>
                    <a:pt x="529967" y="171621"/>
                    <a:pt x="543697" y="131805"/>
                  </a:cubicBezTo>
                  <a:cubicBezTo>
                    <a:pt x="557427" y="91989"/>
                    <a:pt x="567037" y="45994"/>
                    <a:pt x="576648" y="0"/>
                  </a:cubicBezTo>
                </a:path>
              </a:pathLst>
            </a:custGeom>
            <a:noFill/>
            <a:ln w="381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80" name="Frihåndsform 79"/>
            <p:cNvSpPr/>
            <p:nvPr/>
          </p:nvSpPr>
          <p:spPr>
            <a:xfrm>
              <a:off x="2434220" y="3236434"/>
              <a:ext cx="1960605" cy="1500489"/>
            </a:xfrm>
            <a:custGeom>
              <a:avLst/>
              <a:gdLst>
                <a:gd name="connsiteX0" fmla="*/ 1960605 w 1960605"/>
                <a:gd name="connsiteY0" fmla="*/ 1433384 h 1500489"/>
                <a:gd name="connsiteX1" fmla="*/ 1787611 w 1960605"/>
                <a:gd name="connsiteY1" fmla="*/ 1499287 h 1500489"/>
                <a:gd name="connsiteX2" fmla="*/ 1573427 w 1960605"/>
                <a:gd name="connsiteY2" fmla="*/ 1466336 h 1500489"/>
                <a:gd name="connsiteX3" fmla="*/ 1408670 w 1960605"/>
                <a:gd name="connsiteY3" fmla="*/ 1351006 h 1500489"/>
                <a:gd name="connsiteX4" fmla="*/ 1235675 w 1960605"/>
                <a:gd name="connsiteY4" fmla="*/ 1252152 h 1500489"/>
                <a:gd name="connsiteX5" fmla="*/ 955589 w 1960605"/>
                <a:gd name="connsiteY5" fmla="*/ 1128584 h 1500489"/>
                <a:gd name="connsiteX6" fmla="*/ 832021 w 1960605"/>
                <a:gd name="connsiteY6" fmla="*/ 1070919 h 1500489"/>
                <a:gd name="connsiteX7" fmla="*/ 749643 w 1960605"/>
                <a:gd name="connsiteY7" fmla="*/ 1021492 h 1500489"/>
                <a:gd name="connsiteX8" fmla="*/ 642551 w 1960605"/>
                <a:gd name="connsiteY8" fmla="*/ 906163 h 1500489"/>
                <a:gd name="connsiteX9" fmla="*/ 634313 w 1960605"/>
                <a:gd name="connsiteY9" fmla="*/ 626076 h 1500489"/>
                <a:gd name="connsiteX10" fmla="*/ 601362 w 1960605"/>
                <a:gd name="connsiteY10" fmla="*/ 428368 h 1500489"/>
                <a:gd name="connsiteX11" fmla="*/ 477794 w 1960605"/>
                <a:gd name="connsiteY11" fmla="*/ 263611 h 1500489"/>
                <a:gd name="connsiteX12" fmla="*/ 345989 w 1960605"/>
                <a:gd name="connsiteY12" fmla="*/ 156519 h 1500489"/>
                <a:gd name="connsiteX13" fmla="*/ 74140 w 1960605"/>
                <a:gd name="connsiteY13" fmla="*/ 32952 h 1500489"/>
                <a:gd name="connsiteX14" fmla="*/ 0 w 1960605"/>
                <a:gd name="connsiteY14" fmla="*/ 0 h 1500489"/>
                <a:gd name="connsiteX15" fmla="*/ 0 w 1960605"/>
                <a:gd name="connsiteY15" fmla="*/ 0 h 1500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60605" h="1500489">
                  <a:moveTo>
                    <a:pt x="1960605" y="1433384"/>
                  </a:moveTo>
                  <a:cubicBezTo>
                    <a:pt x="1906373" y="1463589"/>
                    <a:pt x="1852141" y="1493795"/>
                    <a:pt x="1787611" y="1499287"/>
                  </a:cubicBezTo>
                  <a:cubicBezTo>
                    <a:pt x="1723081" y="1504779"/>
                    <a:pt x="1636584" y="1491050"/>
                    <a:pt x="1573427" y="1466336"/>
                  </a:cubicBezTo>
                  <a:cubicBezTo>
                    <a:pt x="1510270" y="1441623"/>
                    <a:pt x="1464962" y="1386703"/>
                    <a:pt x="1408670" y="1351006"/>
                  </a:cubicBezTo>
                  <a:cubicBezTo>
                    <a:pt x="1352378" y="1315309"/>
                    <a:pt x="1311188" y="1289222"/>
                    <a:pt x="1235675" y="1252152"/>
                  </a:cubicBezTo>
                  <a:cubicBezTo>
                    <a:pt x="1160162" y="1215082"/>
                    <a:pt x="1022865" y="1158789"/>
                    <a:pt x="955589" y="1128584"/>
                  </a:cubicBezTo>
                  <a:cubicBezTo>
                    <a:pt x="888313" y="1098378"/>
                    <a:pt x="866345" y="1088768"/>
                    <a:pt x="832021" y="1070919"/>
                  </a:cubicBezTo>
                  <a:cubicBezTo>
                    <a:pt x="797697" y="1053070"/>
                    <a:pt x="781221" y="1048951"/>
                    <a:pt x="749643" y="1021492"/>
                  </a:cubicBezTo>
                  <a:cubicBezTo>
                    <a:pt x="718065" y="994033"/>
                    <a:pt x="661773" y="972066"/>
                    <a:pt x="642551" y="906163"/>
                  </a:cubicBezTo>
                  <a:cubicBezTo>
                    <a:pt x="623329" y="840260"/>
                    <a:pt x="641178" y="705709"/>
                    <a:pt x="634313" y="626076"/>
                  </a:cubicBezTo>
                  <a:cubicBezTo>
                    <a:pt x="627448" y="546443"/>
                    <a:pt x="627449" y="488779"/>
                    <a:pt x="601362" y="428368"/>
                  </a:cubicBezTo>
                  <a:cubicBezTo>
                    <a:pt x="575275" y="367957"/>
                    <a:pt x="520356" y="308919"/>
                    <a:pt x="477794" y="263611"/>
                  </a:cubicBezTo>
                  <a:cubicBezTo>
                    <a:pt x="435232" y="218303"/>
                    <a:pt x="413265" y="194962"/>
                    <a:pt x="345989" y="156519"/>
                  </a:cubicBezTo>
                  <a:cubicBezTo>
                    <a:pt x="278713" y="118076"/>
                    <a:pt x="74140" y="32952"/>
                    <a:pt x="74140" y="32952"/>
                  </a:cubicBez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w="38100">
              <a:solidFill>
                <a:schemeClr val="accent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81" name="Frihåndsform 80"/>
            <p:cNvSpPr/>
            <p:nvPr/>
          </p:nvSpPr>
          <p:spPr>
            <a:xfrm>
              <a:off x="3719322" y="1226402"/>
              <a:ext cx="766119" cy="2232454"/>
            </a:xfrm>
            <a:custGeom>
              <a:avLst/>
              <a:gdLst>
                <a:gd name="connsiteX0" fmla="*/ 0 w 766119"/>
                <a:gd name="connsiteY0" fmla="*/ 2232454 h 2232454"/>
                <a:gd name="connsiteX1" fmla="*/ 263611 w 766119"/>
                <a:gd name="connsiteY1" fmla="*/ 2059459 h 2232454"/>
                <a:gd name="connsiteX2" fmla="*/ 436606 w 766119"/>
                <a:gd name="connsiteY2" fmla="*/ 1812324 h 2232454"/>
                <a:gd name="connsiteX3" fmla="*/ 601363 w 766119"/>
                <a:gd name="connsiteY3" fmla="*/ 1441622 h 2232454"/>
                <a:gd name="connsiteX4" fmla="*/ 700217 w 766119"/>
                <a:gd name="connsiteY4" fmla="*/ 1169773 h 2232454"/>
                <a:gd name="connsiteX5" fmla="*/ 749644 w 766119"/>
                <a:gd name="connsiteY5" fmla="*/ 815546 h 2232454"/>
                <a:gd name="connsiteX6" fmla="*/ 766119 w 766119"/>
                <a:gd name="connsiteY6" fmla="*/ 436605 h 2232454"/>
                <a:gd name="connsiteX7" fmla="*/ 749644 w 766119"/>
                <a:gd name="connsiteY7" fmla="*/ 197708 h 2232454"/>
                <a:gd name="connsiteX8" fmla="*/ 724930 w 766119"/>
                <a:gd name="connsiteY8" fmla="*/ 0 h 2232454"/>
                <a:gd name="connsiteX9" fmla="*/ 724930 w 766119"/>
                <a:gd name="connsiteY9" fmla="*/ 0 h 2232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6119" h="2232454">
                  <a:moveTo>
                    <a:pt x="0" y="2232454"/>
                  </a:moveTo>
                  <a:cubicBezTo>
                    <a:pt x="95421" y="2180967"/>
                    <a:pt x="190843" y="2129481"/>
                    <a:pt x="263611" y="2059459"/>
                  </a:cubicBezTo>
                  <a:cubicBezTo>
                    <a:pt x="336379" y="1989437"/>
                    <a:pt x="380314" y="1915297"/>
                    <a:pt x="436606" y="1812324"/>
                  </a:cubicBezTo>
                  <a:cubicBezTo>
                    <a:pt x="492898" y="1709351"/>
                    <a:pt x="557428" y="1548714"/>
                    <a:pt x="601363" y="1441622"/>
                  </a:cubicBezTo>
                  <a:cubicBezTo>
                    <a:pt x="645298" y="1334530"/>
                    <a:pt x="675504" y="1274119"/>
                    <a:pt x="700217" y="1169773"/>
                  </a:cubicBezTo>
                  <a:cubicBezTo>
                    <a:pt x="724930" y="1065427"/>
                    <a:pt x="738660" y="937741"/>
                    <a:pt x="749644" y="815546"/>
                  </a:cubicBezTo>
                  <a:cubicBezTo>
                    <a:pt x="760628" y="693351"/>
                    <a:pt x="766119" y="539578"/>
                    <a:pt x="766119" y="436605"/>
                  </a:cubicBezTo>
                  <a:cubicBezTo>
                    <a:pt x="766119" y="333632"/>
                    <a:pt x="756509" y="270475"/>
                    <a:pt x="749644" y="197708"/>
                  </a:cubicBezTo>
                  <a:cubicBezTo>
                    <a:pt x="742779" y="124940"/>
                    <a:pt x="724930" y="0"/>
                    <a:pt x="724930" y="0"/>
                  </a:cubicBezTo>
                  <a:lnTo>
                    <a:pt x="724930" y="0"/>
                  </a:lnTo>
                </a:path>
              </a:pathLst>
            </a:custGeom>
            <a:noFill/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82" name="Frihåndsform 81"/>
            <p:cNvSpPr/>
            <p:nvPr/>
          </p:nvSpPr>
          <p:spPr>
            <a:xfrm>
              <a:off x="4201235" y="2627417"/>
              <a:ext cx="617838" cy="316924"/>
            </a:xfrm>
            <a:custGeom>
              <a:avLst/>
              <a:gdLst>
                <a:gd name="connsiteX0" fmla="*/ 0 w 617838"/>
                <a:gd name="connsiteY0" fmla="*/ 316924 h 316924"/>
                <a:gd name="connsiteX1" fmla="*/ 230660 w 617838"/>
                <a:gd name="connsiteY1" fmla="*/ 234546 h 316924"/>
                <a:gd name="connsiteX2" fmla="*/ 304800 w 617838"/>
                <a:gd name="connsiteY2" fmla="*/ 201594 h 316924"/>
                <a:gd name="connsiteX3" fmla="*/ 584887 w 617838"/>
                <a:gd name="connsiteY3" fmla="*/ 20362 h 316924"/>
                <a:gd name="connsiteX4" fmla="*/ 601363 w 617838"/>
                <a:gd name="connsiteY4" fmla="*/ 12124 h 316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7838" h="316924">
                  <a:moveTo>
                    <a:pt x="0" y="316924"/>
                  </a:moveTo>
                  <a:lnTo>
                    <a:pt x="230660" y="234546"/>
                  </a:lnTo>
                  <a:cubicBezTo>
                    <a:pt x="281460" y="215324"/>
                    <a:pt x="245762" y="237291"/>
                    <a:pt x="304800" y="201594"/>
                  </a:cubicBezTo>
                  <a:cubicBezTo>
                    <a:pt x="363838" y="165897"/>
                    <a:pt x="535460" y="51940"/>
                    <a:pt x="584887" y="20362"/>
                  </a:cubicBezTo>
                  <a:cubicBezTo>
                    <a:pt x="634314" y="-11216"/>
                    <a:pt x="617838" y="454"/>
                    <a:pt x="601363" y="12124"/>
                  </a:cubicBezTo>
                </a:path>
              </a:pathLst>
            </a:custGeom>
            <a:noFill/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83" name="Frihåndsform 82"/>
            <p:cNvSpPr/>
            <p:nvPr/>
          </p:nvSpPr>
          <p:spPr>
            <a:xfrm>
              <a:off x="4015885" y="1530982"/>
              <a:ext cx="444843" cy="585106"/>
            </a:xfrm>
            <a:custGeom>
              <a:avLst/>
              <a:gdLst>
                <a:gd name="connsiteX0" fmla="*/ 444843 w 444843"/>
                <a:gd name="connsiteY0" fmla="*/ 585106 h 585106"/>
                <a:gd name="connsiteX1" fmla="*/ 197708 w 444843"/>
                <a:gd name="connsiteY1" fmla="*/ 305020 h 585106"/>
                <a:gd name="connsiteX2" fmla="*/ 107092 w 444843"/>
                <a:gd name="connsiteY2" fmla="*/ 156739 h 585106"/>
                <a:gd name="connsiteX3" fmla="*/ 24713 w 444843"/>
                <a:gd name="connsiteY3" fmla="*/ 24933 h 585106"/>
                <a:gd name="connsiteX4" fmla="*/ 0 w 444843"/>
                <a:gd name="connsiteY4" fmla="*/ 220 h 585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4843" h="585106">
                  <a:moveTo>
                    <a:pt x="444843" y="585106"/>
                  </a:moveTo>
                  <a:cubicBezTo>
                    <a:pt x="349421" y="480760"/>
                    <a:pt x="254000" y="376415"/>
                    <a:pt x="197708" y="305020"/>
                  </a:cubicBezTo>
                  <a:cubicBezTo>
                    <a:pt x="141416" y="233625"/>
                    <a:pt x="135924" y="203420"/>
                    <a:pt x="107092" y="156739"/>
                  </a:cubicBezTo>
                  <a:cubicBezTo>
                    <a:pt x="78260" y="110058"/>
                    <a:pt x="42562" y="51020"/>
                    <a:pt x="24713" y="24933"/>
                  </a:cubicBezTo>
                  <a:cubicBezTo>
                    <a:pt x="6864" y="-1154"/>
                    <a:pt x="3432" y="-467"/>
                    <a:pt x="0" y="220"/>
                  </a:cubicBezTo>
                </a:path>
              </a:pathLst>
            </a:custGeom>
            <a:noFill/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84" name="Frihåndsform 83"/>
            <p:cNvSpPr/>
            <p:nvPr/>
          </p:nvSpPr>
          <p:spPr>
            <a:xfrm>
              <a:off x="3915645" y="2484907"/>
              <a:ext cx="420130" cy="123567"/>
            </a:xfrm>
            <a:custGeom>
              <a:avLst/>
              <a:gdLst>
                <a:gd name="connsiteX0" fmla="*/ 420130 w 420130"/>
                <a:gd name="connsiteY0" fmla="*/ 123567 h 123567"/>
                <a:gd name="connsiteX1" fmla="*/ 189471 w 420130"/>
                <a:gd name="connsiteY1" fmla="*/ 74140 h 123567"/>
                <a:gd name="connsiteX2" fmla="*/ 164757 w 420130"/>
                <a:gd name="connsiteY2" fmla="*/ 74140 h 123567"/>
                <a:gd name="connsiteX3" fmla="*/ 98854 w 420130"/>
                <a:gd name="connsiteY3" fmla="*/ 41189 h 123567"/>
                <a:gd name="connsiteX4" fmla="*/ 32952 w 420130"/>
                <a:gd name="connsiteY4" fmla="*/ 16475 h 123567"/>
                <a:gd name="connsiteX5" fmla="*/ 0 w 420130"/>
                <a:gd name="connsiteY5" fmla="*/ 0 h 123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0130" h="123567">
                  <a:moveTo>
                    <a:pt x="420130" y="123567"/>
                  </a:moveTo>
                  <a:lnTo>
                    <a:pt x="189471" y="74140"/>
                  </a:lnTo>
                  <a:cubicBezTo>
                    <a:pt x="146909" y="65902"/>
                    <a:pt x="179860" y="79632"/>
                    <a:pt x="164757" y="74140"/>
                  </a:cubicBezTo>
                  <a:cubicBezTo>
                    <a:pt x="149654" y="68648"/>
                    <a:pt x="120821" y="50800"/>
                    <a:pt x="98854" y="41189"/>
                  </a:cubicBezTo>
                  <a:cubicBezTo>
                    <a:pt x="76886" y="31578"/>
                    <a:pt x="49428" y="23340"/>
                    <a:pt x="32952" y="16475"/>
                  </a:cubicBezTo>
                  <a:cubicBezTo>
                    <a:pt x="16476" y="9610"/>
                    <a:pt x="8238" y="4805"/>
                    <a:pt x="0" y="0"/>
                  </a:cubicBezTo>
                </a:path>
              </a:pathLst>
            </a:custGeom>
            <a:noFill/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85" name="Frihåndsform 84"/>
            <p:cNvSpPr/>
            <p:nvPr/>
          </p:nvSpPr>
          <p:spPr>
            <a:xfrm>
              <a:off x="7516966" y="2206046"/>
              <a:ext cx="105380" cy="956248"/>
            </a:xfrm>
            <a:custGeom>
              <a:avLst/>
              <a:gdLst>
                <a:gd name="connsiteX0" fmla="*/ 0 w 105380"/>
                <a:gd name="connsiteY0" fmla="*/ 956248 h 956248"/>
                <a:gd name="connsiteX1" fmla="*/ 24713 w 105380"/>
                <a:gd name="connsiteY1" fmla="*/ 717351 h 956248"/>
                <a:gd name="connsiteX2" fmla="*/ 98854 w 105380"/>
                <a:gd name="connsiteY2" fmla="*/ 470215 h 956248"/>
                <a:gd name="connsiteX3" fmla="*/ 98854 w 105380"/>
                <a:gd name="connsiteY3" fmla="*/ 74799 h 956248"/>
                <a:gd name="connsiteX4" fmla="*/ 74140 w 105380"/>
                <a:gd name="connsiteY4" fmla="*/ 659 h 956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380" h="956248">
                  <a:moveTo>
                    <a:pt x="0" y="956248"/>
                  </a:moveTo>
                  <a:cubicBezTo>
                    <a:pt x="4118" y="877302"/>
                    <a:pt x="8237" y="798356"/>
                    <a:pt x="24713" y="717351"/>
                  </a:cubicBezTo>
                  <a:cubicBezTo>
                    <a:pt x="41189" y="636346"/>
                    <a:pt x="86497" y="577307"/>
                    <a:pt x="98854" y="470215"/>
                  </a:cubicBezTo>
                  <a:cubicBezTo>
                    <a:pt x="111211" y="363123"/>
                    <a:pt x="102973" y="153058"/>
                    <a:pt x="98854" y="74799"/>
                  </a:cubicBezTo>
                  <a:cubicBezTo>
                    <a:pt x="94735" y="-3460"/>
                    <a:pt x="84437" y="-1401"/>
                    <a:pt x="74140" y="659"/>
                  </a:cubicBezTo>
                </a:path>
              </a:pathLst>
            </a:custGeom>
            <a:noFill/>
            <a:ln w="635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86" name="Frihåndsform 85"/>
            <p:cNvSpPr/>
            <p:nvPr/>
          </p:nvSpPr>
          <p:spPr>
            <a:xfrm>
              <a:off x="3231705" y="878346"/>
              <a:ext cx="432826" cy="677569"/>
            </a:xfrm>
            <a:custGeom>
              <a:avLst/>
              <a:gdLst>
                <a:gd name="connsiteX0" fmla="*/ 1585 w 432826"/>
                <a:gd name="connsiteY0" fmla="*/ 677569 h 677569"/>
                <a:gd name="connsiteX1" fmla="*/ 1585 w 432826"/>
                <a:gd name="connsiteY1" fmla="*/ 619905 h 677569"/>
                <a:gd name="connsiteX2" fmla="*/ 18061 w 432826"/>
                <a:gd name="connsiteY2" fmla="*/ 562240 h 677569"/>
                <a:gd name="connsiteX3" fmla="*/ 42774 w 432826"/>
                <a:gd name="connsiteY3" fmla="*/ 232726 h 677569"/>
                <a:gd name="connsiteX4" fmla="*/ 108677 w 432826"/>
                <a:gd name="connsiteY4" fmla="*/ 175061 h 677569"/>
                <a:gd name="connsiteX5" fmla="*/ 182817 w 432826"/>
                <a:gd name="connsiteY5" fmla="*/ 117397 h 677569"/>
                <a:gd name="connsiteX6" fmla="*/ 405239 w 432826"/>
                <a:gd name="connsiteY6" fmla="*/ 10305 h 677569"/>
                <a:gd name="connsiteX7" fmla="*/ 421715 w 432826"/>
                <a:gd name="connsiteY7" fmla="*/ 10305 h 677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2826" h="677569">
                  <a:moveTo>
                    <a:pt x="1585" y="677569"/>
                  </a:moveTo>
                  <a:cubicBezTo>
                    <a:pt x="212" y="658347"/>
                    <a:pt x="-1161" y="639126"/>
                    <a:pt x="1585" y="619905"/>
                  </a:cubicBezTo>
                  <a:cubicBezTo>
                    <a:pt x="4331" y="600684"/>
                    <a:pt x="11196" y="626770"/>
                    <a:pt x="18061" y="562240"/>
                  </a:cubicBezTo>
                  <a:cubicBezTo>
                    <a:pt x="24926" y="497710"/>
                    <a:pt x="27671" y="297256"/>
                    <a:pt x="42774" y="232726"/>
                  </a:cubicBezTo>
                  <a:cubicBezTo>
                    <a:pt x="57877" y="168196"/>
                    <a:pt x="85337" y="194282"/>
                    <a:pt x="108677" y="175061"/>
                  </a:cubicBezTo>
                  <a:cubicBezTo>
                    <a:pt x="132017" y="155840"/>
                    <a:pt x="133390" y="144856"/>
                    <a:pt x="182817" y="117397"/>
                  </a:cubicBezTo>
                  <a:cubicBezTo>
                    <a:pt x="232244" y="89938"/>
                    <a:pt x="365423" y="28154"/>
                    <a:pt x="405239" y="10305"/>
                  </a:cubicBezTo>
                  <a:cubicBezTo>
                    <a:pt x="445055" y="-7544"/>
                    <a:pt x="433385" y="1380"/>
                    <a:pt x="421715" y="10305"/>
                  </a:cubicBezTo>
                </a:path>
              </a:pathLst>
            </a:custGeom>
            <a:noFill/>
            <a:ln w="38100">
              <a:solidFill>
                <a:srgbClr val="E1E60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87" name="Frihåndsform 86"/>
            <p:cNvSpPr/>
            <p:nvPr/>
          </p:nvSpPr>
          <p:spPr>
            <a:xfrm>
              <a:off x="2154133" y="1407634"/>
              <a:ext cx="815546" cy="125229"/>
            </a:xfrm>
            <a:custGeom>
              <a:avLst/>
              <a:gdLst>
                <a:gd name="connsiteX0" fmla="*/ 815546 w 815546"/>
                <a:gd name="connsiteY0" fmla="*/ 0 h 125229"/>
                <a:gd name="connsiteX1" fmla="*/ 634314 w 815546"/>
                <a:gd name="connsiteY1" fmla="*/ 115330 h 125229"/>
                <a:gd name="connsiteX2" fmla="*/ 395417 w 815546"/>
                <a:gd name="connsiteY2" fmla="*/ 115330 h 125229"/>
                <a:gd name="connsiteX3" fmla="*/ 181233 w 815546"/>
                <a:gd name="connsiteY3" fmla="*/ 82379 h 125229"/>
                <a:gd name="connsiteX4" fmla="*/ 0 w 815546"/>
                <a:gd name="connsiteY4" fmla="*/ 74141 h 125229"/>
                <a:gd name="connsiteX5" fmla="*/ 0 w 815546"/>
                <a:gd name="connsiteY5" fmla="*/ 74141 h 125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15546" h="125229">
                  <a:moveTo>
                    <a:pt x="815546" y="0"/>
                  </a:moveTo>
                  <a:cubicBezTo>
                    <a:pt x="759940" y="48054"/>
                    <a:pt x="704335" y="96108"/>
                    <a:pt x="634314" y="115330"/>
                  </a:cubicBezTo>
                  <a:cubicBezTo>
                    <a:pt x="564292" y="134552"/>
                    <a:pt x="470930" y="120822"/>
                    <a:pt x="395417" y="115330"/>
                  </a:cubicBezTo>
                  <a:cubicBezTo>
                    <a:pt x="319904" y="109838"/>
                    <a:pt x="247136" y="89244"/>
                    <a:pt x="181233" y="82379"/>
                  </a:cubicBezTo>
                  <a:cubicBezTo>
                    <a:pt x="115330" y="75514"/>
                    <a:pt x="0" y="74141"/>
                    <a:pt x="0" y="74141"/>
                  </a:cubicBezTo>
                  <a:lnTo>
                    <a:pt x="0" y="74141"/>
                  </a:lnTo>
                </a:path>
              </a:pathLst>
            </a:custGeom>
            <a:noFill/>
            <a:ln w="38100">
              <a:solidFill>
                <a:srgbClr val="E1E60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88" name="Frihåndsform 87"/>
            <p:cNvSpPr/>
            <p:nvPr/>
          </p:nvSpPr>
          <p:spPr>
            <a:xfrm>
              <a:off x="6264814" y="1874784"/>
              <a:ext cx="1345002" cy="687696"/>
            </a:xfrm>
            <a:custGeom>
              <a:avLst/>
              <a:gdLst>
                <a:gd name="connsiteX0" fmla="*/ 0 w 1357872"/>
                <a:gd name="connsiteY0" fmla="*/ 389951 h 687696"/>
                <a:gd name="connsiteX1" fmla="*/ 467833 w 1357872"/>
                <a:gd name="connsiteY1" fmla="*/ 7179 h 687696"/>
                <a:gd name="connsiteX2" fmla="*/ 1350335 w 1357872"/>
                <a:gd name="connsiteY2" fmla="*/ 687663 h 68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57872" h="687696">
                  <a:moveTo>
                    <a:pt x="0" y="389951"/>
                  </a:moveTo>
                  <a:cubicBezTo>
                    <a:pt x="121388" y="173755"/>
                    <a:pt x="242777" y="-42440"/>
                    <a:pt x="467833" y="7179"/>
                  </a:cubicBezTo>
                  <a:cubicBezTo>
                    <a:pt x="692889" y="56798"/>
                    <a:pt x="1440712" y="692979"/>
                    <a:pt x="1350335" y="687663"/>
                  </a:cubicBezTo>
                </a:path>
              </a:pathLst>
            </a:custGeom>
            <a:noFill/>
            <a:ln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sp>
        <p:nvSpPr>
          <p:cNvPr id="89" name="Plassholder for dato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nb-NO" dirty="0" smtClean="0"/>
              <a:t>26.06.2018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737063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Strekning definert i datakatalogen</a:t>
            </a:r>
            <a:endParaRPr lang="nb-NO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nb-NO" dirty="0" smtClean="0"/>
              <a:t>Ny </a:t>
            </a:r>
            <a:r>
              <a:rPr lang="nb-NO" dirty="0" err="1" smtClean="0"/>
              <a:t>vegreferansemodell</a:t>
            </a:r>
            <a:endParaRPr lang="nb-NO" dirty="0"/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1C1BDA6-6FC7-4031-B0EE-715EEFBF688C}" type="datetime1">
              <a:rPr lang="nb-NO" smtClean="0"/>
              <a:t>01.11.2018</a:t>
            </a:fld>
            <a:endParaRPr lang="nb-NO"/>
          </a:p>
        </p:txBody>
      </p:sp>
      <p:graphicFrame>
        <p:nvGraphicFramePr>
          <p:cNvPr id="6" name="Tabell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0122004"/>
              </p:ext>
            </p:extLst>
          </p:nvPr>
        </p:nvGraphicFramePr>
        <p:xfrm>
          <a:off x="107504" y="1527687"/>
          <a:ext cx="8937857" cy="5120624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549776"/>
                <a:gridCol w="573732"/>
                <a:gridCol w="602307"/>
                <a:gridCol w="1044301"/>
                <a:gridCol w="1039720"/>
                <a:gridCol w="2051197"/>
                <a:gridCol w="720080"/>
                <a:gridCol w="602307"/>
                <a:gridCol w="1754437"/>
              </a:tblGrid>
              <a:tr h="266588">
                <a:tc>
                  <a:txBody>
                    <a:bodyPr/>
                    <a:lstStyle/>
                    <a:p>
                      <a:pPr algn="l" fontAlgn="t"/>
                      <a:r>
                        <a:rPr lang="nb-NO" sz="1000" b="1" u="none" strike="noStrike" dirty="0" err="1">
                          <a:effectLst/>
                        </a:rPr>
                        <a:t>Objektid</a:t>
                      </a:r>
                      <a:endParaRPr lang="nb-NO" sz="1000" b="1" i="0" u="none" strike="noStrike" dirty="0">
                        <a:solidFill>
                          <a:srgbClr val="000000"/>
                        </a:solidFill>
                        <a:effectLst/>
                        <a:latin typeface="Lucida Sans Unicode" panose="020B0602030504020204" pitchFamily="34" charset="0"/>
                      </a:endParaRPr>
                    </a:p>
                  </a:txBody>
                  <a:tcPr marL="4291" marR="4291" marT="4291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b-NO" sz="1000" b="1" u="none" strike="noStrike" dirty="0">
                          <a:effectLst/>
                        </a:rPr>
                        <a:t>Navn</a:t>
                      </a:r>
                      <a:endParaRPr lang="nb-NO" sz="1000" b="1" i="0" u="none" strike="noStrike" dirty="0">
                        <a:solidFill>
                          <a:srgbClr val="000000"/>
                        </a:solidFill>
                        <a:effectLst/>
                        <a:latin typeface="Lucida Sans Unicode" panose="020B0602030504020204" pitchFamily="34" charset="0"/>
                      </a:endParaRPr>
                    </a:p>
                  </a:txBody>
                  <a:tcPr marL="4291" marR="4291" marT="4291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b-NO" sz="1000" b="1" u="none" strike="noStrike" dirty="0">
                          <a:effectLst/>
                        </a:rPr>
                        <a:t>Kortnavn</a:t>
                      </a:r>
                      <a:endParaRPr lang="nb-NO" sz="1000" b="1" i="0" u="none" strike="noStrike" dirty="0">
                        <a:solidFill>
                          <a:srgbClr val="000000"/>
                        </a:solidFill>
                        <a:effectLst/>
                        <a:latin typeface="Lucida Sans Unicode" panose="020B0602030504020204" pitchFamily="34" charset="0"/>
                      </a:endParaRPr>
                    </a:p>
                  </a:txBody>
                  <a:tcPr marL="4291" marR="4291" marT="4291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b-NO" sz="1000" b="1" u="none" strike="noStrike" dirty="0">
                          <a:effectLst/>
                        </a:rPr>
                        <a:t>Beskrivelse</a:t>
                      </a:r>
                      <a:endParaRPr lang="nb-NO" sz="1000" b="1" i="0" u="none" strike="noStrike" dirty="0">
                        <a:solidFill>
                          <a:srgbClr val="000000"/>
                        </a:solidFill>
                        <a:effectLst/>
                        <a:latin typeface="Lucida Sans Unicode" panose="020B0602030504020204" pitchFamily="34" charset="0"/>
                      </a:endParaRPr>
                    </a:p>
                  </a:txBody>
                  <a:tcPr marL="4291" marR="4291" marT="4291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b-NO" sz="1000" b="1" u="none" strike="noStrike" dirty="0">
                          <a:effectLst/>
                        </a:rPr>
                        <a:t>Egenskaper</a:t>
                      </a:r>
                      <a:endParaRPr lang="nb-NO" sz="1000" b="1" i="0" u="none" strike="noStrike" dirty="0">
                        <a:solidFill>
                          <a:srgbClr val="000000"/>
                        </a:solidFill>
                        <a:effectLst/>
                        <a:latin typeface="Lucida Sans Unicode" panose="020B0602030504020204" pitchFamily="34" charset="0"/>
                      </a:endParaRPr>
                    </a:p>
                  </a:txBody>
                  <a:tcPr marL="4291" marR="4291" marT="4291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b-NO" sz="1000" b="1" u="none" strike="noStrike" dirty="0">
                          <a:effectLst/>
                        </a:rPr>
                        <a:t>Beskrivelse</a:t>
                      </a:r>
                      <a:endParaRPr lang="nb-NO" sz="1000" b="1" i="0" u="none" strike="noStrike" dirty="0">
                        <a:solidFill>
                          <a:srgbClr val="000000"/>
                        </a:solidFill>
                        <a:effectLst/>
                        <a:latin typeface="Lucida Sans Unicode" panose="020B0602030504020204" pitchFamily="34" charset="0"/>
                      </a:endParaRPr>
                    </a:p>
                  </a:txBody>
                  <a:tcPr marL="4291" marR="4291" marT="4291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b-NO" sz="1000" b="1" u="none" strike="noStrike" dirty="0">
                          <a:effectLst/>
                        </a:rPr>
                        <a:t>Verdier</a:t>
                      </a:r>
                      <a:endParaRPr lang="nb-NO" sz="1000" b="1" i="0" u="none" strike="noStrike" dirty="0">
                        <a:solidFill>
                          <a:srgbClr val="000000"/>
                        </a:solidFill>
                        <a:effectLst/>
                        <a:latin typeface="Lucida Sans Unicode" panose="020B0602030504020204" pitchFamily="34" charset="0"/>
                      </a:endParaRPr>
                    </a:p>
                  </a:txBody>
                  <a:tcPr marL="4291" marR="4291" marT="4291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b-NO" sz="1000" b="1" u="none" strike="noStrike" dirty="0">
                          <a:effectLst/>
                        </a:rPr>
                        <a:t>Kortnavn</a:t>
                      </a:r>
                      <a:endParaRPr lang="nb-NO" sz="1000" b="1" i="0" u="none" strike="noStrike" dirty="0">
                        <a:solidFill>
                          <a:srgbClr val="000000"/>
                        </a:solidFill>
                        <a:effectLst/>
                        <a:latin typeface="Lucida Sans Unicode" panose="020B0602030504020204" pitchFamily="34" charset="0"/>
                      </a:endParaRPr>
                    </a:p>
                  </a:txBody>
                  <a:tcPr marL="4291" marR="4291" marT="4291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b-NO" sz="1000" b="1" u="none" strike="noStrike" dirty="0">
                          <a:effectLst/>
                        </a:rPr>
                        <a:t>Beskrivelse</a:t>
                      </a:r>
                      <a:endParaRPr lang="nb-NO" sz="1000" b="1" i="0" u="none" strike="noStrike" dirty="0">
                        <a:solidFill>
                          <a:srgbClr val="000000"/>
                        </a:solidFill>
                        <a:effectLst/>
                        <a:latin typeface="Lucida Sans Unicode" panose="020B0602030504020204" pitchFamily="34" charset="0"/>
                      </a:endParaRPr>
                    </a:p>
                  </a:txBody>
                  <a:tcPr marL="4291" marR="4291" marT="4291" marB="0"/>
                </a:tc>
              </a:tr>
              <a:tr h="296078">
                <a:tc rowSpan="11">
                  <a:txBody>
                    <a:bodyPr/>
                    <a:lstStyle/>
                    <a:p>
                      <a:pPr marL="0" algn="l" defTabSz="914035" rtl="0" eaLnBrk="1" fontAlgn="t" latinLnBrk="0" hangingPunct="1"/>
                      <a:r>
                        <a:rPr lang="nb-NO" sz="9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916</a:t>
                      </a:r>
                    </a:p>
                  </a:txBody>
                  <a:tcPr marL="4291" marR="4291" marT="4291" marB="0"/>
                </a:tc>
                <a:tc rowSpan="11">
                  <a:txBody>
                    <a:bodyPr/>
                    <a:lstStyle/>
                    <a:p>
                      <a:pPr marL="0" algn="l" defTabSz="914035" rtl="0" eaLnBrk="1" fontAlgn="t" latinLnBrk="0" hangingPunct="1"/>
                      <a:r>
                        <a:rPr lang="nb-NO" sz="9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Strekning</a:t>
                      </a:r>
                    </a:p>
                  </a:txBody>
                  <a:tcPr marL="4291" marR="4291" marT="4291" marB="0"/>
                </a:tc>
                <a:tc rowSpan="11">
                  <a:txBody>
                    <a:bodyPr/>
                    <a:lstStyle/>
                    <a:p>
                      <a:pPr marL="0" algn="l" defTabSz="914035" rtl="0" eaLnBrk="1" fontAlgn="t" latinLnBrk="0" hangingPunct="1"/>
                      <a:r>
                        <a:rPr lang="nb-NO" sz="9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 marL="4291" marR="4291" marT="4291" marB="0"/>
                </a:tc>
                <a:tc rowSpan="11">
                  <a:txBody>
                    <a:bodyPr/>
                    <a:lstStyle/>
                    <a:p>
                      <a:pPr marL="0" algn="l" defTabSz="914035" rtl="0" eaLnBrk="1" fontAlgn="t" latinLnBrk="0" hangingPunct="1"/>
                      <a:r>
                        <a:rPr lang="nb-NO" sz="9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Deler inn vegsystemet i praktisk håndterbare størrelser nummerert i stigende rekkefølge i vegens retning</a:t>
                      </a:r>
                    </a:p>
                  </a:txBody>
                  <a:tcPr marL="4291" marR="4291" marT="4291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b-NO" sz="9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Strekning</a:t>
                      </a:r>
                    </a:p>
                  </a:txBody>
                  <a:tcPr marL="4291" marR="4291" marT="4291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b-NO" sz="9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Nummer for den enkelte strekning i et </a:t>
                      </a:r>
                      <a:r>
                        <a:rPr lang="nb-NO" sz="9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vegsystem</a:t>
                      </a:r>
                    </a:p>
                  </a:txBody>
                  <a:tcPr marL="4291" marR="4291" marT="4291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b-NO" sz="9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 marL="4291" marR="4291" marT="4291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b-NO" sz="9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 marL="4291" marR="4291" marT="4291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b-NO" sz="9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 marL="4291" marR="4291" marT="4291" marB="0"/>
                </a:tc>
              </a:tr>
              <a:tr h="396826">
                <a:tc v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035" rtl="0" eaLnBrk="1" fontAlgn="t" latinLnBrk="0" hangingPunct="1"/>
                      <a:r>
                        <a:rPr lang="nb-NO" sz="9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Delstrekning</a:t>
                      </a:r>
                    </a:p>
                  </a:txBody>
                  <a:tcPr marL="4291" marR="4291" marT="4291" marB="0"/>
                </a:tc>
                <a:tc>
                  <a:txBody>
                    <a:bodyPr/>
                    <a:lstStyle/>
                    <a:p>
                      <a:pPr marL="0" algn="l" defTabSz="914035" rtl="0" eaLnBrk="1" fontAlgn="t" latinLnBrk="0" hangingPunct="1"/>
                      <a:r>
                        <a:rPr lang="nb-NO" sz="9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Inndeling av Strekning i forhold til delstrekningens funksjon, f.eks. hovedløp, armer, gang- og sykkelveger. Nummeret er unikt innenfor strekningen.</a:t>
                      </a:r>
                    </a:p>
                  </a:txBody>
                  <a:tcPr marL="4291" marR="4291" marT="4291" marB="0"/>
                </a:tc>
                <a:tc>
                  <a:txBody>
                    <a:bodyPr/>
                    <a:lstStyle/>
                    <a:p>
                      <a:pPr marL="0" algn="l" defTabSz="914035" rtl="0" eaLnBrk="1" fontAlgn="t" latinLnBrk="0" hangingPunct="1"/>
                      <a:r>
                        <a:rPr lang="nb-NO" sz="9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 marL="4291" marR="4291" marT="4291" marB="0"/>
                </a:tc>
                <a:tc>
                  <a:txBody>
                    <a:bodyPr/>
                    <a:lstStyle/>
                    <a:p>
                      <a:pPr marL="0" algn="l" defTabSz="914035" rtl="0" eaLnBrk="1" fontAlgn="t" latinLnBrk="0" hangingPunct="1"/>
                      <a:r>
                        <a:rPr lang="nb-NO" sz="9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 marL="4291" marR="4291" marT="4291" marB="0"/>
                </a:tc>
                <a:tc>
                  <a:txBody>
                    <a:bodyPr/>
                    <a:lstStyle/>
                    <a:p>
                      <a:pPr marL="0" algn="l" defTabSz="914035" rtl="0" eaLnBrk="1" fontAlgn="t" latinLnBrk="0" hangingPunct="1"/>
                      <a:r>
                        <a:rPr lang="nb-NO" sz="9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 marL="4291" marR="4291" marT="4291" marB="0"/>
                </a:tc>
              </a:tr>
              <a:tr h="416562">
                <a:tc v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algn="l" defTabSz="914035" rtl="0" eaLnBrk="1" fontAlgn="t" latinLnBrk="0" hangingPunct="1"/>
                      <a:r>
                        <a:rPr lang="nb-NO" sz="9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Arm</a:t>
                      </a:r>
                    </a:p>
                  </a:txBody>
                  <a:tcPr marL="4291" marR="4291" marT="4291" marB="0"/>
                </a:tc>
                <a:tc rowSpan="2">
                  <a:txBody>
                    <a:bodyPr/>
                    <a:lstStyle/>
                    <a:p>
                      <a:pPr marL="0" algn="l" defTabSz="914035" rtl="0" eaLnBrk="1" fontAlgn="t" latinLnBrk="0" hangingPunct="1"/>
                      <a:r>
                        <a:rPr lang="nb-NO" sz="9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Angir om delstrekningen skal betraktes som en arm til et hovedløp</a:t>
                      </a:r>
                    </a:p>
                  </a:txBody>
                  <a:tcPr marL="4291" marR="4291" marT="4291" marB="0"/>
                </a:tc>
                <a:tc>
                  <a:txBody>
                    <a:bodyPr/>
                    <a:lstStyle/>
                    <a:p>
                      <a:pPr marL="0" algn="l" defTabSz="914035" rtl="0" eaLnBrk="1" fontAlgn="t" latinLnBrk="0" hangingPunct="1"/>
                      <a:r>
                        <a:rPr lang="nb-NO" sz="9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Ja</a:t>
                      </a:r>
                    </a:p>
                  </a:txBody>
                  <a:tcPr marL="4291" marR="4291" marT="4291" marB="0"/>
                </a:tc>
                <a:tc>
                  <a:txBody>
                    <a:bodyPr/>
                    <a:lstStyle/>
                    <a:p>
                      <a:pPr marL="0" algn="l" defTabSz="914035" rtl="0" eaLnBrk="1" fontAlgn="t" latinLnBrk="0" hangingPunct="1"/>
                      <a:r>
                        <a:rPr lang="nb-NO" sz="9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</a:t>
                      </a:r>
                    </a:p>
                  </a:txBody>
                  <a:tcPr marL="4291" marR="4291" marT="4291" marB="0"/>
                </a:tc>
                <a:tc>
                  <a:txBody>
                    <a:bodyPr/>
                    <a:lstStyle/>
                    <a:p>
                      <a:pPr marL="0" algn="l" defTabSz="914035" rtl="0" eaLnBrk="1" fontAlgn="t" latinLnBrk="0" hangingPunct="1"/>
                      <a:r>
                        <a:rPr lang="nb-NO" sz="9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 marL="4291" marR="4291" marT="4291" marB="0"/>
                </a:tc>
              </a:tr>
              <a:tr h="45475">
                <a:tc v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035" rtl="0" eaLnBrk="1" fontAlgn="t" latinLnBrk="0" hangingPunct="1"/>
                      <a:r>
                        <a:rPr lang="nb-NO" sz="9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Nei</a:t>
                      </a:r>
                    </a:p>
                  </a:txBody>
                  <a:tcPr marL="4291" marR="4291" marT="4291" marB="0"/>
                </a:tc>
                <a:tc>
                  <a:txBody>
                    <a:bodyPr/>
                    <a:lstStyle/>
                    <a:p>
                      <a:pPr marL="0" algn="l" defTabSz="914035" rtl="0" eaLnBrk="1" fontAlgn="t" latinLnBrk="0" hangingPunct="1"/>
                      <a:r>
                        <a:rPr lang="nb-NO" sz="9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</a:p>
                  </a:txBody>
                  <a:tcPr marL="4291" marR="4291" marT="4291" marB="0"/>
                </a:tc>
                <a:tc>
                  <a:txBody>
                    <a:bodyPr/>
                    <a:lstStyle/>
                    <a:p>
                      <a:pPr marL="0" algn="l" defTabSz="914035" rtl="0" eaLnBrk="1" fontAlgn="t" latinLnBrk="0" hangingPunct="1"/>
                      <a:r>
                        <a:rPr lang="nb-NO" sz="9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 marL="4291" marR="4291" marT="4291" marB="0"/>
                </a:tc>
              </a:tr>
              <a:tr h="288032">
                <a:tc v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marL="0" algn="l" defTabSz="914035" rtl="0" eaLnBrk="1" fontAlgn="t" latinLnBrk="0" hangingPunct="1"/>
                      <a:r>
                        <a:rPr lang="nb-NO" sz="9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Adskilte løp</a:t>
                      </a:r>
                    </a:p>
                  </a:txBody>
                  <a:tcPr marL="4291" marR="4291" marT="4291" marB="0"/>
                </a:tc>
                <a:tc rowSpan="3">
                  <a:txBody>
                    <a:bodyPr/>
                    <a:lstStyle/>
                    <a:p>
                      <a:pPr marL="0" algn="l" defTabSz="914035" rtl="0" eaLnBrk="1" fontAlgn="t" latinLnBrk="0" hangingPunct="1"/>
                      <a:r>
                        <a:rPr lang="nb-NO" sz="9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Angir at delstrekningen har så fysisk adskilte løp eller kjørebaner at disse </a:t>
                      </a:r>
                      <a:r>
                        <a:rPr lang="nb-NO" sz="90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referansemessig</a:t>
                      </a:r>
                      <a:r>
                        <a:rPr lang="nb-NO" sz="9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må håndteres hver for seg.</a:t>
                      </a:r>
                    </a:p>
                  </a:txBody>
                  <a:tcPr marL="4291" marR="4291" marT="4291" marB="0"/>
                </a:tc>
                <a:tc>
                  <a:txBody>
                    <a:bodyPr/>
                    <a:lstStyle/>
                    <a:p>
                      <a:pPr marL="0" algn="l" defTabSz="914035" rtl="0" eaLnBrk="1" fontAlgn="t" latinLnBrk="0" hangingPunct="1"/>
                      <a:r>
                        <a:rPr lang="nb-NO" sz="9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Med</a:t>
                      </a:r>
                    </a:p>
                  </a:txBody>
                  <a:tcPr marL="4291" marR="4291" marT="4291" marB="0"/>
                </a:tc>
                <a:tc>
                  <a:txBody>
                    <a:bodyPr/>
                    <a:lstStyle/>
                    <a:p>
                      <a:pPr marL="0" algn="l" defTabSz="914035" rtl="0" eaLnBrk="1" fontAlgn="t" latinLnBrk="0" hangingPunct="1"/>
                      <a:r>
                        <a:rPr lang="nb-NO" sz="9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Med</a:t>
                      </a:r>
                    </a:p>
                  </a:txBody>
                  <a:tcPr marL="4291" marR="4291" marT="4291" marB="0"/>
                </a:tc>
                <a:tc>
                  <a:txBody>
                    <a:bodyPr/>
                    <a:lstStyle/>
                    <a:p>
                      <a:pPr marL="0" algn="l" defTabSz="914035" rtl="0" eaLnBrk="1" fontAlgn="t" latinLnBrk="0" hangingPunct="1"/>
                      <a:r>
                        <a:rPr lang="nb-NO" sz="9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Medstrekning for adskilte løp der kjøreretning er med metreringsretning.</a:t>
                      </a:r>
                    </a:p>
                  </a:txBody>
                  <a:tcPr marL="4291" marR="4291" marT="4291" marB="0"/>
                </a:tc>
              </a:tr>
              <a:tr h="288032">
                <a:tc v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035" rtl="0" eaLnBrk="1" fontAlgn="t" latinLnBrk="0" hangingPunct="1"/>
                      <a:r>
                        <a:rPr lang="nb-NO" sz="9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Nei</a:t>
                      </a:r>
                    </a:p>
                  </a:txBody>
                  <a:tcPr marL="4291" marR="4291" marT="4291" marB="0"/>
                </a:tc>
                <a:tc>
                  <a:txBody>
                    <a:bodyPr/>
                    <a:lstStyle/>
                    <a:p>
                      <a:pPr marL="0" algn="l" defTabSz="914035" rtl="0" eaLnBrk="1" fontAlgn="t" latinLnBrk="0" hangingPunct="1"/>
                      <a:r>
                        <a:rPr lang="nb-NO" sz="9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</a:p>
                  </a:txBody>
                  <a:tcPr marL="4291" marR="4291" marT="4291" marB="0"/>
                </a:tc>
                <a:tc>
                  <a:txBody>
                    <a:bodyPr/>
                    <a:lstStyle/>
                    <a:p>
                      <a:pPr marL="0" algn="l" defTabSz="914035" rtl="0" eaLnBrk="1" fontAlgn="t" latinLnBrk="0" hangingPunct="1"/>
                      <a:r>
                        <a:rPr lang="nb-NO" sz="9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Delstrekningen har ikke fysisk adskilte løp med egne referanser.</a:t>
                      </a:r>
                    </a:p>
                  </a:txBody>
                  <a:tcPr marL="4291" marR="4291" marT="4291" marB="0"/>
                </a:tc>
              </a:tr>
              <a:tr h="288032">
                <a:tc v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035" rtl="0" eaLnBrk="1" fontAlgn="t" latinLnBrk="0" hangingPunct="1"/>
                      <a:r>
                        <a:rPr lang="nb-NO" sz="9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Mot</a:t>
                      </a:r>
                    </a:p>
                  </a:txBody>
                  <a:tcPr marL="4291" marR="4291" marT="4291" marB="0"/>
                </a:tc>
                <a:tc>
                  <a:txBody>
                    <a:bodyPr/>
                    <a:lstStyle/>
                    <a:p>
                      <a:pPr marL="0" algn="l" defTabSz="914035" rtl="0" eaLnBrk="1" fontAlgn="t" latinLnBrk="0" hangingPunct="1"/>
                      <a:r>
                        <a:rPr lang="nb-NO" sz="9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Mot</a:t>
                      </a:r>
                    </a:p>
                  </a:txBody>
                  <a:tcPr marL="4291" marR="4291" marT="4291" marB="0"/>
                </a:tc>
                <a:tc>
                  <a:txBody>
                    <a:bodyPr/>
                    <a:lstStyle/>
                    <a:p>
                      <a:pPr marL="0" algn="l" defTabSz="914035" rtl="0" eaLnBrk="1" fontAlgn="t" latinLnBrk="0" hangingPunct="1"/>
                      <a:r>
                        <a:rPr lang="nb-NO" sz="9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Motstrekning for adskilte løp der kjøreretning er mot metreringsretning.</a:t>
                      </a:r>
                    </a:p>
                  </a:txBody>
                  <a:tcPr marL="4291" marR="4291" marT="4291" marB="0"/>
                </a:tc>
              </a:tr>
              <a:tr h="136350">
                <a:tc v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035" rtl="0" eaLnBrk="1" fontAlgn="t" latinLnBrk="0" hangingPunct="1"/>
                      <a:r>
                        <a:rPr lang="nb-NO" sz="9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Adskilte løp nummer</a:t>
                      </a:r>
                    </a:p>
                  </a:txBody>
                  <a:tcPr marL="4291" marR="4291" marT="4291" marB="0"/>
                </a:tc>
                <a:tc>
                  <a:txBody>
                    <a:bodyPr/>
                    <a:lstStyle/>
                    <a:p>
                      <a:pPr marL="0" algn="l" defTabSz="914035" rtl="0" eaLnBrk="1" fontAlgn="t" latinLnBrk="0" hangingPunct="1"/>
                      <a:r>
                        <a:rPr lang="nb-NO" sz="9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Unik nummerering innenfor strekningen for adskilte løp som hører sammen, f.eks. 1-1, 1-2.</a:t>
                      </a:r>
                    </a:p>
                  </a:txBody>
                  <a:tcPr marL="4291" marR="4291" marT="4291" marB="0"/>
                </a:tc>
                <a:tc>
                  <a:txBody>
                    <a:bodyPr/>
                    <a:lstStyle/>
                    <a:p>
                      <a:pPr marL="0" algn="l" defTabSz="914035" rtl="0" eaLnBrk="1" fontAlgn="t" latinLnBrk="0" hangingPunct="1"/>
                      <a:r>
                        <a:rPr lang="nb-NO" sz="9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 marL="4291" marR="4291" marT="4291" marB="0"/>
                </a:tc>
                <a:tc>
                  <a:txBody>
                    <a:bodyPr/>
                    <a:lstStyle/>
                    <a:p>
                      <a:pPr marL="0" algn="l" defTabSz="914035" rtl="0" eaLnBrk="1" fontAlgn="t" latinLnBrk="0" hangingPunct="1"/>
                      <a:r>
                        <a:rPr lang="nb-NO" sz="9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 marL="4291" marR="4291" marT="4291" marB="0"/>
                </a:tc>
                <a:tc>
                  <a:txBody>
                    <a:bodyPr/>
                    <a:lstStyle/>
                    <a:p>
                      <a:pPr marL="0" algn="l" defTabSz="914035" rtl="0" eaLnBrk="1" fontAlgn="t" latinLnBrk="0" hangingPunct="1"/>
                      <a:r>
                        <a:rPr lang="nb-NO" sz="9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 marL="4291" marR="4291" marT="4291" marB="0"/>
                </a:tc>
              </a:tr>
              <a:tr h="136350">
                <a:tc v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algn="l" defTabSz="914035" rtl="0" eaLnBrk="1" fontAlgn="t" latinLnBrk="0" hangingPunct="1"/>
                      <a:r>
                        <a:rPr lang="nb-NO" sz="9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Trafikantgruppe</a:t>
                      </a:r>
                    </a:p>
                  </a:txBody>
                  <a:tcPr marL="4291" marR="4291" marT="4291" marB="0"/>
                </a:tc>
                <a:tc rowSpan="2">
                  <a:txBody>
                    <a:bodyPr/>
                    <a:lstStyle/>
                    <a:p>
                      <a:pPr marL="0" algn="l" defTabSz="914035" rtl="0" eaLnBrk="1" fontAlgn="t" latinLnBrk="0" hangingPunct="1"/>
                      <a:r>
                        <a:rPr lang="nb-NO" sz="9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Angir hvilken trafikantgruppe vegen som delstrekningen representerer skal benyttes av</a:t>
                      </a:r>
                    </a:p>
                  </a:txBody>
                  <a:tcPr marL="4291" marR="4291" marT="4291" marB="0"/>
                </a:tc>
                <a:tc>
                  <a:txBody>
                    <a:bodyPr/>
                    <a:lstStyle/>
                    <a:p>
                      <a:pPr marL="0" algn="l" defTabSz="914035" rtl="0" eaLnBrk="1" fontAlgn="t" latinLnBrk="0" hangingPunct="1"/>
                      <a:r>
                        <a:rPr lang="nb-NO" sz="9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Gående og syklende</a:t>
                      </a:r>
                    </a:p>
                  </a:txBody>
                  <a:tcPr marL="4291" marR="4291" marT="4291" marB="0"/>
                </a:tc>
                <a:tc>
                  <a:txBody>
                    <a:bodyPr/>
                    <a:lstStyle/>
                    <a:p>
                      <a:pPr marL="0" algn="l" defTabSz="914035" rtl="0" eaLnBrk="1" fontAlgn="t" latinLnBrk="0" hangingPunct="1"/>
                      <a:r>
                        <a:rPr lang="nb-NO" sz="9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</a:t>
                      </a:r>
                    </a:p>
                  </a:txBody>
                  <a:tcPr marL="4291" marR="4291" marT="4291" marB="0"/>
                </a:tc>
                <a:tc>
                  <a:txBody>
                    <a:bodyPr/>
                    <a:lstStyle/>
                    <a:p>
                      <a:pPr marL="0" algn="l" defTabSz="914035" rtl="0" eaLnBrk="1" fontAlgn="t" latinLnBrk="0" hangingPunct="1"/>
                      <a:r>
                        <a:rPr lang="nb-NO" sz="9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 marL="4291" marR="4291" marT="4291" marB="0"/>
                </a:tc>
              </a:tr>
              <a:tr h="266588">
                <a:tc v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035" rtl="0" eaLnBrk="1" fontAlgn="t" latinLnBrk="0" hangingPunct="1"/>
                      <a:r>
                        <a:rPr lang="nb-NO" sz="9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Kjørende</a:t>
                      </a:r>
                    </a:p>
                  </a:txBody>
                  <a:tcPr marL="4291" marR="4291" marT="4291" marB="0"/>
                </a:tc>
                <a:tc>
                  <a:txBody>
                    <a:bodyPr/>
                    <a:lstStyle/>
                    <a:p>
                      <a:pPr marL="0" algn="l" defTabSz="914035" rtl="0" eaLnBrk="1" fontAlgn="t" latinLnBrk="0" hangingPunct="1"/>
                      <a:r>
                        <a:rPr lang="nb-NO" sz="9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</a:p>
                  </a:txBody>
                  <a:tcPr marL="4291" marR="4291" marT="4291" marB="0"/>
                </a:tc>
                <a:tc>
                  <a:txBody>
                    <a:bodyPr/>
                    <a:lstStyle/>
                    <a:p>
                      <a:pPr marL="0" algn="l" defTabSz="914035" rtl="0" eaLnBrk="1" fontAlgn="t" latinLnBrk="0" hangingPunct="1"/>
                      <a:r>
                        <a:rPr lang="nb-NO" sz="9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 marL="4291" marR="4291" marT="4291" marB="0"/>
                </a:tc>
              </a:tr>
              <a:tr h="527064">
                <a:tc v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035" rtl="0" eaLnBrk="1" fontAlgn="t" latinLnBrk="0" hangingPunct="1"/>
                      <a:r>
                        <a:rPr lang="nb-NO" sz="9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Sekvens</a:t>
                      </a:r>
                    </a:p>
                  </a:txBody>
                  <a:tcPr marL="4291" marR="4291" marT="4291" marB="0"/>
                </a:tc>
                <a:tc>
                  <a:txBody>
                    <a:bodyPr/>
                    <a:lstStyle/>
                    <a:p>
                      <a:pPr marL="0" algn="l" defTabSz="914035" rtl="0" eaLnBrk="1" fontAlgn="t" latinLnBrk="0" hangingPunct="1"/>
                      <a:r>
                        <a:rPr lang="nb-NO" sz="9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Deler inn strekningen i sekvenser i stigende rekkefølge. Nummerering av sekvensene er slik at ved sortering kommer armer, gang- og sykkelveger, adskilte løp etc. på riktig plass topologisk. Nummeret er unikt innenfor strekningen</a:t>
                      </a:r>
                      <a:r>
                        <a:rPr lang="nb-NO" sz="9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algn="l" defTabSz="914035" rtl="0" eaLnBrk="1" fontAlgn="t" latinLnBrk="0" hangingPunct="1"/>
                      <a:endParaRPr lang="nb-NO" sz="9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291" marR="4291" marT="4291" marB="0"/>
                </a:tc>
                <a:tc>
                  <a:txBody>
                    <a:bodyPr/>
                    <a:lstStyle/>
                    <a:p>
                      <a:pPr marL="0" algn="l" defTabSz="914035" rtl="0" eaLnBrk="1" fontAlgn="t" latinLnBrk="0" hangingPunct="1"/>
                      <a:r>
                        <a:rPr lang="nb-NO" sz="9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 marL="4291" marR="4291" marT="4291" marB="0"/>
                </a:tc>
                <a:tc>
                  <a:txBody>
                    <a:bodyPr/>
                    <a:lstStyle/>
                    <a:p>
                      <a:pPr marL="0" algn="l" defTabSz="914035" rtl="0" eaLnBrk="1" fontAlgn="t" latinLnBrk="0" hangingPunct="1"/>
                      <a:r>
                        <a:rPr lang="nb-NO" sz="9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 marL="4291" marR="4291" marT="4291" marB="0"/>
                </a:tc>
                <a:tc>
                  <a:txBody>
                    <a:bodyPr/>
                    <a:lstStyle/>
                    <a:p>
                      <a:pPr marL="0" algn="l" defTabSz="914035" rtl="0" eaLnBrk="1" fontAlgn="t" latinLnBrk="0" hangingPunct="1"/>
                      <a:r>
                        <a:rPr lang="nb-NO" sz="9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 marL="4291" marR="4291" marT="4291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80142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b-NO" dirty="0" smtClean="0"/>
              <a:t>Godkjent lengde – en egenskap til </a:t>
            </a:r>
            <a:r>
              <a:rPr lang="nb-NO" dirty="0" err="1" smtClean="0"/>
              <a:t>veglenkene</a:t>
            </a:r>
            <a:r>
              <a:rPr lang="nb-NO" dirty="0"/>
              <a:t/>
            </a:r>
            <a:br>
              <a:rPr lang="nb-NO" dirty="0"/>
            </a:br>
            <a:endParaRPr lang="nb-NO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nb-NO" dirty="0"/>
              <a:t>Ny </a:t>
            </a:r>
            <a:r>
              <a:rPr lang="nb-NO" dirty="0" err="1"/>
              <a:t>vegreferansemodell</a:t>
            </a:r>
            <a:endParaRPr lang="nb-NO" dirty="0"/>
          </a:p>
        </p:txBody>
      </p:sp>
      <p:grpSp>
        <p:nvGrpSpPr>
          <p:cNvPr id="55" name="Gruppe 54"/>
          <p:cNvGrpSpPr/>
          <p:nvPr/>
        </p:nvGrpSpPr>
        <p:grpSpPr>
          <a:xfrm>
            <a:off x="3306261" y="1700808"/>
            <a:ext cx="5010155" cy="4062822"/>
            <a:chOff x="2154133" y="878346"/>
            <a:chExt cx="6512743" cy="5415595"/>
          </a:xfrm>
        </p:grpSpPr>
        <p:sp>
          <p:nvSpPr>
            <p:cNvPr id="69" name="Frihåndsform 68"/>
            <p:cNvSpPr/>
            <p:nvPr/>
          </p:nvSpPr>
          <p:spPr>
            <a:xfrm>
              <a:off x="2269463" y="1061645"/>
              <a:ext cx="1944130" cy="807308"/>
            </a:xfrm>
            <a:custGeom>
              <a:avLst/>
              <a:gdLst>
                <a:gd name="connsiteX0" fmla="*/ 1944130 w 1944130"/>
                <a:gd name="connsiteY0" fmla="*/ 807308 h 807308"/>
                <a:gd name="connsiteX1" fmla="*/ 1705232 w 1944130"/>
                <a:gd name="connsiteY1" fmla="*/ 757881 h 807308"/>
                <a:gd name="connsiteX2" fmla="*/ 1145059 w 1944130"/>
                <a:gd name="connsiteY2" fmla="*/ 584887 h 807308"/>
                <a:gd name="connsiteX3" fmla="*/ 1013254 w 1944130"/>
                <a:gd name="connsiteY3" fmla="*/ 527222 h 807308"/>
                <a:gd name="connsiteX4" fmla="*/ 815546 w 1944130"/>
                <a:gd name="connsiteY4" fmla="*/ 428368 h 807308"/>
                <a:gd name="connsiteX5" fmla="*/ 675503 w 1944130"/>
                <a:gd name="connsiteY5" fmla="*/ 329514 h 807308"/>
                <a:gd name="connsiteX6" fmla="*/ 576649 w 1944130"/>
                <a:gd name="connsiteY6" fmla="*/ 255373 h 807308"/>
                <a:gd name="connsiteX7" fmla="*/ 387178 w 1944130"/>
                <a:gd name="connsiteY7" fmla="*/ 115330 h 807308"/>
                <a:gd name="connsiteX8" fmla="*/ 345989 w 1944130"/>
                <a:gd name="connsiteY8" fmla="*/ 74141 h 807308"/>
                <a:gd name="connsiteX9" fmla="*/ 280087 w 1944130"/>
                <a:gd name="connsiteY9" fmla="*/ 32952 h 807308"/>
                <a:gd name="connsiteX10" fmla="*/ 0 w 1944130"/>
                <a:gd name="connsiteY10" fmla="*/ 0 h 807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44130" h="807308">
                  <a:moveTo>
                    <a:pt x="1944130" y="807308"/>
                  </a:moveTo>
                  <a:cubicBezTo>
                    <a:pt x="1891270" y="801129"/>
                    <a:pt x="1838410" y="794951"/>
                    <a:pt x="1705232" y="757881"/>
                  </a:cubicBezTo>
                  <a:cubicBezTo>
                    <a:pt x="1572054" y="720811"/>
                    <a:pt x="1260389" y="623330"/>
                    <a:pt x="1145059" y="584887"/>
                  </a:cubicBezTo>
                  <a:cubicBezTo>
                    <a:pt x="1029729" y="546444"/>
                    <a:pt x="1068173" y="553308"/>
                    <a:pt x="1013254" y="527222"/>
                  </a:cubicBezTo>
                  <a:cubicBezTo>
                    <a:pt x="958335" y="501136"/>
                    <a:pt x="871838" y="461319"/>
                    <a:pt x="815546" y="428368"/>
                  </a:cubicBezTo>
                  <a:cubicBezTo>
                    <a:pt x="759254" y="395417"/>
                    <a:pt x="715319" y="358346"/>
                    <a:pt x="675503" y="329514"/>
                  </a:cubicBezTo>
                  <a:cubicBezTo>
                    <a:pt x="635687" y="300682"/>
                    <a:pt x="576649" y="255373"/>
                    <a:pt x="576649" y="255373"/>
                  </a:cubicBezTo>
                  <a:cubicBezTo>
                    <a:pt x="528595" y="219676"/>
                    <a:pt x="425621" y="145535"/>
                    <a:pt x="387178" y="115330"/>
                  </a:cubicBezTo>
                  <a:cubicBezTo>
                    <a:pt x="348735" y="85125"/>
                    <a:pt x="363837" y="87871"/>
                    <a:pt x="345989" y="74141"/>
                  </a:cubicBezTo>
                  <a:cubicBezTo>
                    <a:pt x="328141" y="60411"/>
                    <a:pt x="337752" y="45309"/>
                    <a:pt x="280087" y="32952"/>
                  </a:cubicBezTo>
                  <a:cubicBezTo>
                    <a:pt x="222422" y="20595"/>
                    <a:pt x="111211" y="10297"/>
                    <a:pt x="0" y="0"/>
                  </a:cubicBezTo>
                </a:path>
              </a:pathLst>
            </a:custGeom>
            <a:noFill/>
            <a:ln w="38100">
              <a:solidFill>
                <a:srgbClr val="E1E60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70" name="Frihåndsform 69"/>
            <p:cNvSpPr/>
            <p:nvPr/>
          </p:nvSpPr>
          <p:spPr>
            <a:xfrm>
              <a:off x="5940152" y="2420888"/>
              <a:ext cx="2726724" cy="1631091"/>
            </a:xfrm>
            <a:custGeom>
              <a:avLst/>
              <a:gdLst>
                <a:gd name="connsiteX0" fmla="*/ 0 w 2726724"/>
                <a:gd name="connsiteY0" fmla="*/ 1589902 h 1631091"/>
                <a:gd name="connsiteX1" fmla="*/ 172994 w 2726724"/>
                <a:gd name="connsiteY1" fmla="*/ 1631091 h 1631091"/>
                <a:gd name="connsiteX2" fmla="*/ 593124 w 2726724"/>
                <a:gd name="connsiteY2" fmla="*/ 1589902 h 1631091"/>
                <a:gd name="connsiteX3" fmla="*/ 873210 w 2726724"/>
                <a:gd name="connsiteY3" fmla="*/ 1433383 h 1631091"/>
                <a:gd name="connsiteX4" fmla="*/ 1293340 w 2726724"/>
                <a:gd name="connsiteY4" fmla="*/ 1013254 h 1631091"/>
                <a:gd name="connsiteX5" fmla="*/ 1507524 w 2726724"/>
                <a:gd name="connsiteY5" fmla="*/ 790832 h 1631091"/>
                <a:gd name="connsiteX6" fmla="*/ 1919416 w 2726724"/>
                <a:gd name="connsiteY6" fmla="*/ 584886 h 1631091"/>
                <a:gd name="connsiteX7" fmla="*/ 2405448 w 2726724"/>
                <a:gd name="connsiteY7" fmla="*/ 304800 h 1631091"/>
                <a:gd name="connsiteX8" fmla="*/ 2627870 w 2726724"/>
                <a:gd name="connsiteY8" fmla="*/ 148281 h 1631091"/>
                <a:gd name="connsiteX9" fmla="*/ 2726724 w 2726724"/>
                <a:gd name="connsiteY9" fmla="*/ 0 h 1631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26724" h="1631091">
                  <a:moveTo>
                    <a:pt x="0" y="1589902"/>
                  </a:moveTo>
                  <a:cubicBezTo>
                    <a:pt x="37070" y="1610496"/>
                    <a:pt x="74140" y="1631091"/>
                    <a:pt x="172994" y="1631091"/>
                  </a:cubicBezTo>
                  <a:cubicBezTo>
                    <a:pt x="271848" y="1631091"/>
                    <a:pt x="476421" y="1622853"/>
                    <a:pt x="593124" y="1589902"/>
                  </a:cubicBezTo>
                  <a:cubicBezTo>
                    <a:pt x="709827" y="1556951"/>
                    <a:pt x="756507" y="1529491"/>
                    <a:pt x="873210" y="1433383"/>
                  </a:cubicBezTo>
                  <a:cubicBezTo>
                    <a:pt x="989913" y="1337275"/>
                    <a:pt x="1187621" y="1120346"/>
                    <a:pt x="1293340" y="1013254"/>
                  </a:cubicBezTo>
                  <a:cubicBezTo>
                    <a:pt x="1399059" y="906162"/>
                    <a:pt x="1403178" y="862227"/>
                    <a:pt x="1507524" y="790832"/>
                  </a:cubicBezTo>
                  <a:cubicBezTo>
                    <a:pt x="1611870" y="719437"/>
                    <a:pt x="1769762" y="665891"/>
                    <a:pt x="1919416" y="584886"/>
                  </a:cubicBezTo>
                  <a:cubicBezTo>
                    <a:pt x="2069070" y="503881"/>
                    <a:pt x="2287372" y="377567"/>
                    <a:pt x="2405448" y="304800"/>
                  </a:cubicBezTo>
                  <a:cubicBezTo>
                    <a:pt x="2523524" y="232033"/>
                    <a:pt x="2574324" y="199081"/>
                    <a:pt x="2627870" y="148281"/>
                  </a:cubicBezTo>
                  <a:cubicBezTo>
                    <a:pt x="2681416" y="97481"/>
                    <a:pt x="2704070" y="48740"/>
                    <a:pt x="2726724" y="0"/>
                  </a:cubicBezTo>
                </a:path>
              </a:pathLst>
            </a:custGeom>
            <a:noFill/>
            <a:ln w="635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cxnSp>
          <p:nvCxnSpPr>
            <p:cNvPr id="71" name="Rett linje 70"/>
            <p:cNvCxnSpPr/>
            <p:nvPr/>
          </p:nvCxnSpPr>
          <p:spPr>
            <a:xfrm>
              <a:off x="3268721" y="2132676"/>
              <a:ext cx="782078" cy="2344219"/>
            </a:xfrm>
            <a:prstGeom prst="line">
              <a:avLst/>
            </a:prstGeom>
            <a:ln w="63500">
              <a:solidFill>
                <a:srgbClr val="7AF1F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Rett linje 71"/>
            <p:cNvCxnSpPr/>
            <p:nvPr/>
          </p:nvCxnSpPr>
          <p:spPr>
            <a:xfrm>
              <a:off x="2420975" y="3640497"/>
              <a:ext cx="2808312" cy="1418456"/>
            </a:xfrm>
            <a:prstGeom prst="line">
              <a:avLst/>
            </a:prstGeom>
            <a:ln w="635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Rett linje 72"/>
            <p:cNvCxnSpPr/>
            <p:nvPr/>
          </p:nvCxnSpPr>
          <p:spPr>
            <a:xfrm flipV="1">
              <a:off x="5210371" y="1037357"/>
              <a:ext cx="2425" cy="5256584"/>
            </a:xfrm>
            <a:prstGeom prst="line">
              <a:avLst/>
            </a:prstGeom>
            <a:ln w="635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Rett linje 73"/>
            <p:cNvCxnSpPr/>
            <p:nvPr/>
          </p:nvCxnSpPr>
          <p:spPr>
            <a:xfrm flipV="1">
              <a:off x="5212796" y="3150434"/>
              <a:ext cx="1629683" cy="1487323"/>
            </a:xfrm>
            <a:prstGeom prst="line">
              <a:avLst/>
            </a:prstGeom>
            <a:ln w="635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Frihåndsform 74"/>
            <p:cNvSpPr/>
            <p:nvPr/>
          </p:nvSpPr>
          <p:spPr>
            <a:xfrm>
              <a:off x="5235085" y="1918380"/>
              <a:ext cx="191910" cy="1878227"/>
            </a:xfrm>
            <a:custGeom>
              <a:avLst/>
              <a:gdLst>
                <a:gd name="connsiteX0" fmla="*/ 0 w 191910"/>
                <a:gd name="connsiteY0" fmla="*/ 1878227 h 1878227"/>
                <a:gd name="connsiteX1" fmla="*/ 156519 w 191910"/>
                <a:gd name="connsiteY1" fmla="*/ 1779373 h 1878227"/>
                <a:gd name="connsiteX2" fmla="*/ 189470 w 191910"/>
                <a:gd name="connsiteY2" fmla="*/ 1433384 h 1878227"/>
                <a:gd name="connsiteX3" fmla="*/ 189470 w 191910"/>
                <a:gd name="connsiteY3" fmla="*/ 1194487 h 1878227"/>
                <a:gd name="connsiteX4" fmla="*/ 189470 w 191910"/>
                <a:gd name="connsiteY4" fmla="*/ 996779 h 1878227"/>
                <a:gd name="connsiteX5" fmla="*/ 189470 w 191910"/>
                <a:gd name="connsiteY5" fmla="*/ 749644 h 1878227"/>
                <a:gd name="connsiteX6" fmla="*/ 181232 w 191910"/>
                <a:gd name="connsiteY6" fmla="*/ 584887 h 1878227"/>
                <a:gd name="connsiteX7" fmla="*/ 181232 w 191910"/>
                <a:gd name="connsiteY7" fmla="*/ 214184 h 1878227"/>
                <a:gd name="connsiteX8" fmla="*/ 90616 w 191910"/>
                <a:gd name="connsiteY8" fmla="*/ 98854 h 1878227"/>
                <a:gd name="connsiteX9" fmla="*/ 24713 w 191910"/>
                <a:gd name="connsiteY9" fmla="*/ 24714 h 1878227"/>
                <a:gd name="connsiteX10" fmla="*/ 0 w 191910"/>
                <a:gd name="connsiteY10" fmla="*/ 0 h 1878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1910" h="1878227">
                  <a:moveTo>
                    <a:pt x="0" y="1878227"/>
                  </a:moveTo>
                  <a:cubicBezTo>
                    <a:pt x="62470" y="1865870"/>
                    <a:pt x="124941" y="1853513"/>
                    <a:pt x="156519" y="1779373"/>
                  </a:cubicBezTo>
                  <a:cubicBezTo>
                    <a:pt x="188097" y="1705233"/>
                    <a:pt x="183978" y="1530865"/>
                    <a:pt x="189470" y="1433384"/>
                  </a:cubicBezTo>
                  <a:cubicBezTo>
                    <a:pt x="194962" y="1335903"/>
                    <a:pt x="189470" y="1194487"/>
                    <a:pt x="189470" y="1194487"/>
                  </a:cubicBezTo>
                  <a:lnTo>
                    <a:pt x="189470" y="996779"/>
                  </a:lnTo>
                  <a:cubicBezTo>
                    <a:pt x="189470" y="922639"/>
                    <a:pt x="190843" y="818293"/>
                    <a:pt x="189470" y="749644"/>
                  </a:cubicBezTo>
                  <a:cubicBezTo>
                    <a:pt x="188097" y="680995"/>
                    <a:pt x="182605" y="674130"/>
                    <a:pt x="181232" y="584887"/>
                  </a:cubicBezTo>
                  <a:cubicBezTo>
                    <a:pt x="179859" y="495644"/>
                    <a:pt x="196335" y="295189"/>
                    <a:pt x="181232" y="214184"/>
                  </a:cubicBezTo>
                  <a:cubicBezTo>
                    <a:pt x="166129" y="133179"/>
                    <a:pt x="116702" y="130432"/>
                    <a:pt x="90616" y="98854"/>
                  </a:cubicBezTo>
                  <a:cubicBezTo>
                    <a:pt x="64530" y="67276"/>
                    <a:pt x="39816" y="41190"/>
                    <a:pt x="24713" y="24714"/>
                  </a:cubicBezTo>
                  <a:cubicBezTo>
                    <a:pt x="9610" y="8238"/>
                    <a:pt x="4805" y="4119"/>
                    <a:pt x="0" y="0"/>
                  </a:cubicBezTo>
                </a:path>
              </a:pathLst>
            </a:custGeom>
            <a:noFill/>
            <a:ln w="381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76" name="Frihåndsform 75"/>
            <p:cNvSpPr/>
            <p:nvPr/>
          </p:nvSpPr>
          <p:spPr>
            <a:xfrm>
              <a:off x="5432793" y="2149040"/>
              <a:ext cx="337751" cy="1112108"/>
            </a:xfrm>
            <a:custGeom>
              <a:avLst/>
              <a:gdLst>
                <a:gd name="connsiteX0" fmla="*/ 0 w 337751"/>
                <a:gd name="connsiteY0" fmla="*/ 1112108 h 1112108"/>
                <a:gd name="connsiteX1" fmla="*/ 181232 w 337751"/>
                <a:gd name="connsiteY1" fmla="*/ 897924 h 1112108"/>
                <a:gd name="connsiteX2" fmla="*/ 247135 w 337751"/>
                <a:gd name="connsiteY2" fmla="*/ 683740 h 1112108"/>
                <a:gd name="connsiteX3" fmla="*/ 280086 w 337751"/>
                <a:gd name="connsiteY3" fmla="*/ 469557 h 1112108"/>
                <a:gd name="connsiteX4" fmla="*/ 263611 w 337751"/>
                <a:gd name="connsiteY4" fmla="*/ 271848 h 1112108"/>
                <a:gd name="connsiteX5" fmla="*/ 337751 w 337751"/>
                <a:gd name="connsiteY5" fmla="*/ 0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7751" h="1112108">
                  <a:moveTo>
                    <a:pt x="0" y="1112108"/>
                  </a:moveTo>
                  <a:cubicBezTo>
                    <a:pt x="70021" y="1040713"/>
                    <a:pt x="140043" y="969319"/>
                    <a:pt x="181232" y="897924"/>
                  </a:cubicBezTo>
                  <a:cubicBezTo>
                    <a:pt x="222421" y="826529"/>
                    <a:pt x="230659" y="755134"/>
                    <a:pt x="247135" y="683740"/>
                  </a:cubicBezTo>
                  <a:cubicBezTo>
                    <a:pt x="263611" y="612346"/>
                    <a:pt x="277340" y="538206"/>
                    <a:pt x="280086" y="469557"/>
                  </a:cubicBezTo>
                  <a:cubicBezTo>
                    <a:pt x="282832" y="400908"/>
                    <a:pt x="254000" y="350107"/>
                    <a:pt x="263611" y="271848"/>
                  </a:cubicBezTo>
                  <a:cubicBezTo>
                    <a:pt x="273222" y="193589"/>
                    <a:pt x="305486" y="96794"/>
                    <a:pt x="337751" y="0"/>
                  </a:cubicBezTo>
                </a:path>
              </a:pathLst>
            </a:custGeom>
            <a:noFill/>
            <a:ln w="381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77" name="Frihåndsform 76"/>
            <p:cNvSpPr/>
            <p:nvPr/>
          </p:nvSpPr>
          <p:spPr>
            <a:xfrm>
              <a:off x="5688166" y="2289083"/>
              <a:ext cx="576648" cy="609600"/>
            </a:xfrm>
            <a:custGeom>
              <a:avLst/>
              <a:gdLst>
                <a:gd name="connsiteX0" fmla="*/ 0 w 576648"/>
                <a:gd name="connsiteY0" fmla="*/ 609600 h 609600"/>
                <a:gd name="connsiteX1" fmla="*/ 189470 w 576648"/>
                <a:gd name="connsiteY1" fmla="*/ 527222 h 609600"/>
                <a:gd name="connsiteX2" fmla="*/ 337751 w 576648"/>
                <a:gd name="connsiteY2" fmla="*/ 453081 h 609600"/>
                <a:gd name="connsiteX3" fmla="*/ 494270 w 576648"/>
                <a:gd name="connsiteY3" fmla="*/ 238897 h 609600"/>
                <a:gd name="connsiteX4" fmla="*/ 543697 w 576648"/>
                <a:gd name="connsiteY4" fmla="*/ 131805 h 609600"/>
                <a:gd name="connsiteX5" fmla="*/ 576648 w 576648"/>
                <a:gd name="connsiteY5" fmla="*/ 0 h 609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6648" h="609600">
                  <a:moveTo>
                    <a:pt x="0" y="609600"/>
                  </a:moveTo>
                  <a:cubicBezTo>
                    <a:pt x="67962" y="579394"/>
                    <a:pt x="133178" y="553308"/>
                    <a:pt x="189470" y="527222"/>
                  </a:cubicBezTo>
                  <a:cubicBezTo>
                    <a:pt x="245762" y="501135"/>
                    <a:pt x="286951" y="501135"/>
                    <a:pt x="337751" y="453081"/>
                  </a:cubicBezTo>
                  <a:cubicBezTo>
                    <a:pt x="388551" y="405027"/>
                    <a:pt x="459946" y="292443"/>
                    <a:pt x="494270" y="238897"/>
                  </a:cubicBezTo>
                  <a:cubicBezTo>
                    <a:pt x="528594" y="185351"/>
                    <a:pt x="529967" y="171621"/>
                    <a:pt x="543697" y="131805"/>
                  </a:cubicBezTo>
                  <a:cubicBezTo>
                    <a:pt x="557427" y="91989"/>
                    <a:pt x="567037" y="45994"/>
                    <a:pt x="576648" y="0"/>
                  </a:cubicBezTo>
                </a:path>
              </a:pathLst>
            </a:custGeom>
            <a:noFill/>
            <a:ln w="381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78" name="Frihåndsform 77"/>
            <p:cNvSpPr/>
            <p:nvPr/>
          </p:nvSpPr>
          <p:spPr>
            <a:xfrm>
              <a:off x="2434220" y="3236434"/>
              <a:ext cx="1960605" cy="1500489"/>
            </a:xfrm>
            <a:custGeom>
              <a:avLst/>
              <a:gdLst>
                <a:gd name="connsiteX0" fmla="*/ 1960605 w 1960605"/>
                <a:gd name="connsiteY0" fmla="*/ 1433384 h 1500489"/>
                <a:gd name="connsiteX1" fmla="*/ 1787611 w 1960605"/>
                <a:gd name="connsiteY1" fmla="*/ 1499287 h 1500489"/>
                <a:gd name="connsiteX2" fmla="*/ 1573427 w 1960605"/>
                <a:gd name="connsiteY2" fmla="*/ 1466336 h 1500489"/>
                <a:gd name="connsiteX3" fmla="*/ 1408670 w 1960605"/>
                <a:gd name="connsiteY3" fmla="*/ 1351006 h 1500489"/>
                <a:gd name="connsiteX4" fmla="*/ 1235675 w 1960605"/>
                <a:gd name="connsiteY4" fmla="*/ 1252152 h 1500489"/>
                <a:gd name="connsiteX5" fmla="*/ 955589 w 1960605"/>
                <a:gd name="connsiteY5" fmla="*/ 1128584 h 1500489"/>
                <a:gd name="connsiteX6" fmla="*/ 832021 w 1960605"/>
                <a:gd name="connsiteY6" fmla="*/ 1070919 h 1500489"/>
                <a:gd name="connsiteX7" fmla="*/ 749643 w 1960605"/>
                <a:gd name="connsiteY7" fmla="*/ 1021492 h 1500489"/>
                <a:gd name="connsiteX8" fmla="*/ 642551 w 1960605"/>
                <a:gd name="connsiteY8" fmla="*/ 906163 h 1500489"/>
                <a:gd name="connsiteX9" fmla="*/ 634313 w 1960605"/>
                <a:gd name="connsiteY9" fmla="*/ 626076 h 1500489"/>
                <a:gd name="connsiteX10" fmla="*/ 601362 w 1960605"/>
                <a:gd name="connsiteY10" fmla="*/ 428368 h 1500489"/>
                <a:gd name="connsiteX11" fmla="*/ 477794 w 1960605"/>
                <a:gd name="connsiteY11" fmla="*/ 263611 h 1500489"/>
                <a:gd name="connsiteX12" fmla="*/ 345989 w 1960605"/>
                <a:gd name="connsiteY12" fmla="*/ 156519 h 1500489"/>
                <a:gd name="connsiteX13" fmla="*/ 74140 w 1960605"/>
                <a:gd name="connsiteY13" fmla="*/ 32952 h 1500489"/>
                <a:gd name="connsiteX14" fmla="*/ 0 w 1960605"/>
                <a:gd name="connsiteY14" fmla="*/ 0 h 1500489"/>
                <a:gd name="connsiteX15" fmla="*/ 0 w 1960605"/>
                <a:gd name="connsiteY15" fmla="*/ 0 h 1500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60605" h="1500489">
                  <a:moveTo>
                    <a:pt x="1960605" y="1433384"/>
                  </a:moveTo>
                  <a:cubicBezTo>
                    <a:pt x="1906373" y="1463589"/>
                    <a:pt x="1852141" y="1493795"/>
                    <a:pt x="1787611" y="1499287"/>
                  </a:cubicBezTo>
                  <a:cubicBezTo>
                    <a:pt x="1723081" y="1504779"/>
                    <a:pt x="1636584" y="1491050"/>
                    <a:pt x="1573427" y="1466336"/>
                  </a:cubicBezTo>
                  <a:cubicBezTo>
                    <a:pt x="1510270" y="1441623"/>
                    <a:pt x="1464962" y="1386703"/>
                    <a:pt x="1408670" y="1351006"/>
                  </a:cubicBezTo>
                  <a:cubicBezTo>
                    <a:pt x="1352378" y="1315309"/>
                    <a:pt x="1311188" y="1289222"/>
                    <a:pt x="1235675" y="1252152"/>
                  </a:cubicBezTo>
                  <a:cubicBezTo>
                    <a:pt x="1160162" y="1215082"/>
                    <a:pt x="1022865" y="1158789"/>
                    <a:pt x="955589" y="1128584"/>
                  </a:cubicBezTo>
                  <a:cubicBezTo>
                    <a:pt x="888313" y="1098378"/>
                    <a:pt x="866345" y="1088768"/>
                    <a:pt x="832021" y="1070919"/>
                  </a:cubicBezTo>
                  <a:cubicBezTo>
                    <a:pt x="797697" y="1053070"/>
                    <a:pt x="781221" y="1048951"/>
                    <a:pt x="749643" y="1021492"/>
                  </a:cubicBezTo>
                  <a:cubicBezTo>
                    <a:pt x="718065" y="994033"/>
                    <a:pt x="661773" y="972066"/>
                    <a:pt x="642551" y="906163"/>
                  </a:cubicBezTo>
                  <a:cubicBezTo>
                    <a:pt x="623329" y="840260"/>
                    <a:pt x="641178" y="705709"/>
                    <a:pt x="634313" y="626076"/>
                  </a:cubicBezTo>
                  <a:cubicBezTo>
                    <a:pt x="627448" y="546443"/>
                    <a:pt x="627449" y="488779"/>
                    <a:pt x="601362" y="428368"/>
                  </a:cubicBezTo>
                  <a:cubicBezTo>
                    <a:pt x="575275" y="367957"/>
                    <a:pt x="520356" y="308919"/>
                    <a:pt x="477794" y="263611"/>
                  </a:cubicBezTo>
                  <a:cubicBezTo>
                    <a:pt x="435232" y="218303"/>
                    <a:pt x="413265" y="194962"/>
                    <a:pt x="345989" y="156519"/>
                  </a:cubicBezTo>
                  <a:cubicBezTo>
                    <a:pt x="278713" y="118076"/>
                    <a:pt x="74140" y="32952"/>
                    <a:pt x="74140" y="32952"/>
                  </a:cubicBez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w="38100">
              <a:solidFill>
                <a:schemeClr val="accent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79" name="Frihåndsform 78"/>
            <p:cNvSpPr/>
            <p:nvPr/>
          </p:nvSpPr>
          <p:spPr>
            <a:xfrm>
              <a:off x="3719322" y="1226402"/>
              <a:ext cx="766119" cy="2232454"/>
            </a:xfrm>
            <a:custGeom>
              <a:avLst/>
              <a:gdLst>
                <a:gd name="connsiteX0" fmla="*/ 0 w 766119"/>
                <a:gd name="connsiteY0" fmla="*/ 2232454 h 2232454"/>
                <a:gd name="connsiteX1" fmla="*/ 263611 w 766119"/>
                <a:gd name="connsiteY1" fmla="*/ 2059459 h 2232454"/>
                <a:gd name="connsiteX2" fmla="*/ 436606 w 766119"/>
                <a:gd name="connsiteY2" fmla="*/ 1812324 h 2232454"/>
                <a:gd name="connsiteX3" fmla="*/ 601363 w 766119"/>
                <a:gd name="connsiteY3" fmla="*/ 1441622 h 2232454"/>
                <a:gd name="connsiteX4" fmla="*/ 700217 w 766119"/>
                <a:gd name="connsiteY4" fmla="*/ 1169773 h 2232454"/>
                <a:gd name="connsiteX5" fmla="*/ 749644 w 766119"/>
                <a:gd name="connsiteY5" fmla="*/ 815546 h 2232454"/>
                <a:gd name="connsiteX6" fmla="*/ 766119 w 766119"/>
                <a:gd name="connsiteY6" fmla="*/ 436605 h 2232454"/>
                <a:gd name="connsiteX7" fmla="*/ 749644 w 766119"/>
                <a:gd name="connsiteY7" fmla="*/ 197708 h 2232454"/>
                <a:gd name="connsiteX8" fmla="*/ 724930 w 766119"/>
                <a:gd name="connsiteY8" fmla="*/ 0 h 2232454"/>
                <a:gd name="connsiteX9" fmla="*/ 724930 w 766119"/>
                <a:gd name="connsiteY9" fmla="*/ 0 h 2232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6119" h="2232454">
                  <a:moveTo>
                    <a:pt x="0" y="2232454"/>
                  </a:moveTo>
                  <a:cubicBezTo>
                    <a:pt x="95421" y="2180967"/>
                    <a:pt x="190843" y="2129481"/>
                    <a:pt x="263611" y="2059459"/>
                  </a:cubicBezTo>
                  <a:cubicBezTo>
                    <a:pt x="336379" y="1989437"/>
                    <a:pt x="380314" y="1915297"/>
                    <a:pt x="436606" y="1812324"/>
                  </a:cubicBezTo>
                  <a:cubicBezTo>
                    <a:pt x="492898" y="1709351"/>
                    <a:pt x="557428" y="1548714"/>
                    <a:pt x="601363" y="1441622"/>
                  </a:cubicBezTo>
                  <a:cubicBezTo>
                    <a:pt x="645298" y="1334530"/>
                    <a:pt x="675504" y="1274119"/>
                    <a:pt x="700217" y="1169773"/>
                  </a:cubicBezTo>
                  <a:cubicBezTo>
                    <a:pt x="724930" y="1065427"/>
                    <a:pt x="738660" y="937741"/>
                    <a:pt x="749644" y="815546"/>
                  </a:cubicBezTo>
                  <a:cubicBezTo>
                    <a:pt x="760628" y="693351"/>
                    <a:pt x="766119" y="539578"/>
                    <a:pt x="766119" y="436605"/>
                  </a:cubicBezTo>
                  <a:cubicBezTo>
                    <a:pt x="766119" y="333632"/>
                    <a:pt x="756509" y="270475"/>
                    <a:pt x="749644" y="197708"/>
                  </a:cubicBezTo>
                  <a:cubicBezTo>
                    <a:pt x="742779" y="124940"/>
                    <a:pt x="724930" y="0"/>
                    <a:pt x="724930" y="0"/>
                  </a:cubicBezTo>
                  <a:lnTo>
                    <a:pt x="724930" y="0"/>
                  </a:lnTo>
                </a:path>
              </a:pathLst>
            </a:custGeom>
            <a:noFill/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80" name="Frihåndsform 79"/>
            <p:cNvSpPr/>
            <p:nvPr/>
          </p:nvSpPr>
          <p:spPr>
            <a:xfrm>
              <a:off x="4201235" y="2627417"/>
              <a:ext cx="617838" cy="316924"/>
            </a:xfrm>
            <a:custGeom>
              <a:avLst/>
              <a:gdLst>
                <a:gd name="connsiteX0" fmla="*/ 0 w 617838"/>
                <a:gd name="connsiteY0" fmla="*/ 316924 h 316924"/>
                <a:gd name="connsiteX1" fmla="*/ 230660 w 617838"/>
                <a:gd name="connsiteY1" fmla="*/ 234546 h 316924"/>
                <a:gd name="connsiteX2" fmla="*/ 304800 w 617838"/>
                <a:gd name="connsiteY2" fmla="*/ 201594 h 316924"/>
                <a:gd name="connsiteX3" fmla="*/ 584887 w 617838"/>
                <a:gd name="connsiteY3" fmla="*/ 20362 h 316924"/>
                <a:gd name="connsiteX4" fmla="*/ 601363 w 617838"/>
                <a:gd name="connsiteY4" fmla="*/ 12124 h 316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7838" h="316924">
                  <a:moveTo>
                    <a:pt x="0" y="316924"/>
                  </a:moveTo>
                  <a:lnTo>
                    <a:pt x="230660" y="234546"/>
                  </a:lnTo>
                  <a:cubicBezTo>
                    <a:pt x="281460" y="215324"/>
                    <a:pt x="245762" y="237291"/>
                    <a:pt x="304800" y="201594"/>
                  </a:cubicBezTo>
                  <a:cubicBezTo>
                    <a:pt x="363838" y="165897"/>
                    <a:pt x="535460" y="51940"/>
                    <a:pt x="584887" y="20362"/>
                  </a:cubicBezTo>
                  <a:cubicBezTo>
                    <a:pt x="634314" y="-11216"/>
                    <a:pt x="617838" y="454"/>
                    <a:pt x="601363" y="12124"/>
                  </a:cubicBezTo>
                </a:path>
              </a:pathLst>
            </a:custGeom>
            <a:noFill/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81" name="Frihåndsform 80"/>
            <p:cNvSpPr/>
            <p:nvPr/>
          </p:nvSpPr>
          <p:spPr>
            <a:xfrm>
              <a:off x="4015885" y="1530982"/>
              <a:ext cx="444843" cy="585106"/>
            </a:xfrm>
            <a:custGeom>
              <a:avLst/>
              <a:gdLst>
                <a:gd name="connsiteX0" fmla="*/ 444843 w 444843"/>
                <a:gd name="connsiteY0" fmla="*/ 585106 h 585106"/>
                <a:gd name="connsiteX1" fmla="*/ 197708 w 444843"/>
                <a:gd name="connsiteY1" fmla="*/ 305020 h 585106"/>
                <a:gd name="connsiteX2" fmla="*/ 107092 w 444843"/>
                <a:gd name="connsiteY2" fmla="*/ 156739 h 585106"/>
                <a:gd name="connsiteX3" fmla="*/ 24713 w 444843"/>
                <a:gd name="connsiteY3" fmla="*/ 24933 h 585106"/>
                <a:gd name="connsiteX4" fmla="*/ 0 w 444843"/>
                <a:gd name="connsiteY4" fmla="*/ 220 h 585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4843" h="585106">
                  <a:moveTo>
                    <a:pt x="444843" y="585106"/>
                  </a:moveTo>
                  <a:cubicBezTo>
                    <a:pt x="349421" y="480760"/>
                    <a:pt x="254000" y="376415"/>
                    <a:pt x="197708" y="305020"/>
                  </a:cubicBezTo>
                  <a:cubicBezTo>
                    <a:pt x="141416" y="233625"/>
                    <a:pt x="135924" y="203420"/>
                    <a:pt x="107092" y="156739"/>
                  </a:cubicBezTo>
                  <a:cubicBezTo>
                    <a:pt x="78260" y="110058"/>
                    <a:pt x="42562" y="51020"/>
                    <a:pt x="24713" y="24933"/>
                  </a:cubicBezTo>
                  <a:cubicBezTo>
                    <a:pt x="6864" y="-1154"/>
                    <a:pt x="3432" y="-467"/>
                    <a:pt x="0" y="220"/>
                  </a:cubicBezTo>
                </a:path>
              </a:pathLst>
            </a:custGeom>
            <a:noFill/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82" name="Frihåndsform 81"/>
            <p:cNvSpPr/>
            <p:nvPr/>
          </p:nvSpPr>
          <p:spPr>
            <a:xfrm>
              <a:off x="3915645" y="2484907"/>
              <a:ext cx="420130" cy="123567"/>
            </a:xfrm>
            <a:custGeom>
              <a:avLst/>
              <a:gdLst>
                <a:gd name="connsiteX0" fmla="*/ 420130 w 420130"/>
                <a:gd name="connsiteY0" fmla="*/ 123567 h 123567"/>
                <a:gd name="connsiteX1" fmla="*/ 189471 w 420130"/>
                <a:gd name="connsiteY1" fmla="*/ 74140 h 123567"/>
                <a:gd name="connsiteX2" fmla="*/ 164757 w 420130"/>
                <a:gd name="connsiteY2" fmla="*/ 74140 h 123567"/>
                <a:gd name="connsiteX3" fmla="*/ 98854 w 420130"/>
                <a:gd name="connsiteY3" fmla="*/ 41189 h 123567"/>
                <a:gd name="connsiteX4" fmla="*/ 32952 w 420130"/>
                <a:gd name="connsiteY4" fmla="*/ 16475 h 123567"/>
                <a:gd name="connsiteX5" fmla="*/ 0 w 420130"/>
                <a:gd name="connsiteY5" fmla="*/ 0 h 123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0130" h="123567">
                  <a:moveTo>
                    <a:pt x="420130" y="123567"/>
                  </a:moveTo>
                  <a:lnTo>
                    <a:pt x="189471" y="74140"/>
                  </a:lnTo>
                  <a:cubicBezTo>
                    <a:pt x="146909" y="65902"/>
                    <a:pt x="179860" y="79632"/>
                    <a:pt x="164757" y="74140"/>
                  </a:cubicBezTo>
                  <a:cubicBezTo>
                    <a:pt x="149654" y="68648"/>
                    <a:pt x="120821" y="50800"/>
                    <a:pt x="98854" y="41189"/>
                  </a:cubicBezTo>
                  <a:cubicBezTo>
                    <a:pt x="76886" y="31578"/>
                    <a:pt x="49428" y="23340"/>
                    <a:pt x="32952" y="16475"/>
                  </a:cubicBezTo>
                  <a:cubicBezTo>
                    <a:pt x="16476" y="9610"/>
                    <a:pt x="8238" y="4805"/>
                    <a:pt x="0" y="0"/>
                  </a:cubicBezTo>
                </a:path>
              </a:pathLst>
            </a:custGeom>
            <a:noFill/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83" name="Frihåndsform 82"/>
            <p:cNvSpPr/>
            <p:nvPr/>
          </p:nvSpPr>
          <p:spPr>
            <a:xfrm>
              <a:off x="7516966" y="2206046"/>
              <a:ext cx="105380" cy="956248"/>
            </a:xfrm>
            <a:custGeom>
              <a:avLst/>
              <a:gdLst>
                <a:gd name="connsiteX0" fmla="*/ 0 w 105380"/>
                <a:gd name="connsiteY0" fmla="*/ 956248 h 956248"/>
                <a:gd name="connsiteX1" fmla="*/ 24713 w 105380"/>
                <a:gd name="connsiteY1" fmla="*/ 717351 h 956248"/>
                <a:gd name="connsiteX2" fmla="*/ 98854 w 105380"/>
                <a:gd name="connsiteY2" fmla="*/ 470215 h 956248"/>
                <a:gd name="connsiteX3" fmla="*/ 98854 w 105380"/>
                <a:gd name="connsiteY3" fmla="*/ 74799 h 956248"/>
                <a:gd name="connsiteX4" fmla="*/ 74140 w 105380"/>
                <a:gd name="connsiteY4" fmla="*/ 659 h 956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380" h="956248">
                  <a:moveTo>
                    <a:pt x="0" y="956248"/>
                  </a:moveTo>
                  <a:cubicBezTo>
                    <a:pt x="4118" y="877302"/>
                    <a:pt x="8237" y="798356"/>
                    <a:pt x="24713" y="717351"/>
                  </a:cubicBezTo>
                  <a:cubicBezTo>
                    <a:pt x="41189" y="636346"/>
                    <a:pt x="86497" y="577307"/>
                    <a:pt x="98854" y="470215"/>
                  </a:cubicBezTo>
                  <a:cubicBezTo>
                    <a:pt x="111211" y="363123"/>
                    <a:pt x="102973" y="153058"/>
                    <a:pt x="98854" y="74799"/>
                  </a:cubicBezTo>
                  <a:cubicBezTo>
                    <a:pt x="94735" y="-3460"/>
                    <a:pt x="84437" y="-1401"/>
                    <a:pt x="74140" y="659"/>
                  </a:cubicBezTo>
                </a:path>
              </a:pathLst>
            </a:custGeom>
            <a:noFill/>
            <a:ln w="635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84" name="Frihåndsform 83"/>
            <p:cNvSpPr/>
            <p:nvPr/>
          </p:nvSpPr>
          <p:spPr>
            <a:xfrm>
              <a:off x="3231705" y="878346"/>
              <a:ext cx="432826" cy="677569"/>
            </a:xfrm>
            <a:custGeom>
              <a:avLst/>
              <a:gdLst>
                <a:gd name="connsiteX0" fmla="*/ 1585 w 432826"/>
                <a:gd name="connsiteY0" fmla="*/ 677569 h 677569"/>
                <a:gd name="connsiteX1" fmla="*/ 1585 w 432826"/>
                <a:gd name="connsiteY1" fmla="*/ 619905 h 677569"/>
                <a:gd name="connsiteX2" fmla="*/ 18061 w 432826"/>
                <a:gd name="connsiteY2" fmla="*/ 562240 h 677569"/>
                <a:gd name="connsiteX3" fmla="*/ 42774 w 432826"/>
                <a:gd name="connsiteY3" fmla="*/ 232726 h 677569"/>
                <a:gd name="connsiteX4" fmla="*/ 108677 w 432826"/>
                <a:gd name="connsiteY4" fmla="*/ 175061 h 677569"/>
                <a:gd name="connsiteX5" fmla="*/ 182817 w 432826"/>
                <a:gd name="connsiteY5" fmla="*/ 117397 h 677569"/>
                <a:gd name="connsiteX6" fmla="*/ 405239 w 432826"/>
                <a:gd name="connsiteY6" fmla="*/ 10305 h 677569"/>
                <a:gd name="connsiteX7" fmla="*/ 421715 w 432826"/>
                <a:gd name="connsiteY7" fmla="*/ 10305 h 677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2826" h="677569">
                  <a:moveTo>
                    <a:pt x="1585" y="677569"/>
                  </a:moveTo>
                  <a:cubicBezTo>
                    <a:pt x="212" y="658347"/>
                    <a:pt x="-1161" y="639126"/>
                    <a:pt x="1585" y="619905"/>
                  </a:cubicBezTo>
                  <a:cubicBezTo>
                    <a:pt x="4331" y="600684"/>
                    <a:pt x="11196" y="626770"/>
                    <a:pt x="18061" y="562240"/>
                  </a:cubicBezTo>
                  <a:cubicBezTo>
                    <a:pt x="24926" y="497710"/>
                    <a:pt x="27671" y="297256"/>
                    <a:pt x="42774" y="232726"/>
                  </a:cubicBezTo>
                  <a:cubicBezTo>
                    <a:pt x="57877" y="168196"/>
                    <a:pt x="85337" y="194282"/>
                    <a:pt x="108677" y="175061"/>
                  </a:cubicBezTo>
                  <a:cubicBezTo>
                    <a:pt x="132017" y="155840"/>
                    <a:pt x="133390" y="144856"/>
                    <a:pt x="182817" y="117397"/>
                  </a:cubicBezTo>
                  <a:cubicBezTo>
                    <a:pt x="232244" y="89938"/>
                    <a:pt x="365423" y="28154"/>
                    <a:pt x="405239" y="10305"/>
                  </a:cubicBezTo>
                  <a:cubicBezTo>
                    <a:pt x="445055" y="-7544"/>
                    <a:pt x="433385" y="1380"/>
                    <a:pt x="421715" y="10305"/>
                  </a:cubicBezTo>
                </a:path>
              </a:pathLst>
            </a:custGeom>
            <a:noFill/>
            <a:ln w="38100">
              <a:solidFill>
                <a:srgbClr val="E1E60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85" name="Frihåndsform 84"/>
            <p:cNvSpPr/>
            <p:nvPr/>
          </p:nvSpPr>
          <p:spPr>
            <a:xfrm>
              <a:off x="2154133" y="1407634"/>
              <a:ext cx="815546" cy="125229"/>
            </a:xfrm>
            <a:custGeom>
              <a:avLst/>
              <a:gdLst>
                <a:gd name="connsiteX0" fmla="*/ 815546 w 815546"/>
                <a:gd name="connsiteY0" fmla="*/ 0 h 125229"/>
                <a:gd name="connsiteX1" fmla="*/ 634314 w 815546"/>
                <a:gd name="connsiteY1" fmla="*/ 115330 h 125229"/>
                <a:gd name="connsiteX2" fmla="*/ 395417 w 815546"/>
                <a:gd name="connsiteY2" fmla="*/ 115330 h 125229"/>
                <a:gd name="connsiteX3" fmla="*/ 181233 w 815546"/>
                <a:gd name="connsiteY3" fmla="*/ 82379 h 125229"/>
                <a:gd name="connsiteX4" fmla="*/ 0 w 815546"/>
                <a:gd name="connsiteY4" fmla="*/ 74141 h 125229"/>
                <a:gd name="connsiteX5" fmla="*/ 0 w 815546"/>
                <a:gd name="connsiteY5" fmla="*/ 74141 h 125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15546" h="125229">
                  <a:moveTo>
                    <a:pt x="815546" y="0"/>
                  </a:moveTo>
                  <a:cubicBezTo>
                    <a:pt x="759940" y="48054"/>
                    <a:pt x="704335" y="96108"/>
                    <a:pt x="634314" y="115330"/>
                  </a:cubicBezTo>
                  <a:cubicBezTo>
                    <a:pt x="564292" y="134552"/>
                    <a:pt x="470930" y="120822"/>
                    <a:pt x="395417" y="115330"/>
                  </a:cubicBezTo>
                  <a:cubicBezTo>
                    <a:pt x="319904" y="109838"/>
                    <a:pt x="247136" y="89244"/>
                    <a:pt x="181233" y="82379"/>
                  </a:cubicBezTo>
                  <a:cubicBezTo>
                    <a:pt x="115330" y="75514"/>
                    <a:pt x="0" y="74141"/>
                    <a:pt x="0" y="74141"/>
                  </a:cubicBezTo>
                  <a:lnTo>
                    <a:pt x="0" y="74141"/>
                  </a:lnTo>
                </a:path>
              </a:pathLst>
            </a:custGeom>
            <a:noFill/>
            <a:ln w="38100">
              <a:solidFill>
                <a:srgbClr val="E1E60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86" name="Frihåndsform 85"/>
            <p:cNvSpPr/>
            <p:nvPr/>
          </p:nvSpPr>
          <p:spPr>
            <a:xfrm>
              <a:off x="6264814" y="1874784"/>
              <a:ext cx="1345002" cy="687696"/>
            </a:xfrm>
            <a:custGeom>
              <a:avLst/>
              <a:gdLst>
                <a:gd name="connsiteX0" fmla="*/ 0 w 1357872"/>
                <a:gd name="connsiteY0" fmla="*/ 389951 h 687696"/>
                <a:gd name="connsiteX1" fmla="*/ 467833 w 1357872"/>
                <a:gd name="connsiteY1" fmla="*/ 7179 h 687696"/>
                <a:gd name="connsiteX2" fmla="*/ 1350335 w 1357872"/>
                <a:gd name="connsiteY2" fmla="*/ 687663 h 68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57872" h="687696">
                  <a:moveTo>
                    <a:pt x="0" y="389951"/>
                  </a:moveTo>
                  <a:cubicBezTo>
                    <a:pt x="121388" y="173755"/>
                    <a:pt x="242777" y="-42440"/>
                    <a:pt x="467833" y="7179"/>
                  </a:cubicBezTo>
                  <a:cubicBezTo>
                    <a:pt x="692889" y="56798"/>
                    <a:pt x="1440712" y="692979"/>
                    <a:pt x="1350335" y="687663"/>
                  </a:cubicBezTo>
                </a:path>
              </a:pathLst>
            </a:custGeom>
            <a:noFill/>
            <a:ln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sp>
        <p:nvSpPr>
          <p:cNvPr id="3" name="Ellipse 2"/>
          <p:cNvSpPr/>
          <p:nvPr/>
        </p:nvSpPr>
        <p:spPr>
          <a:xfrm>
            <a:off x="5621751" y="4775269"/>
            <a:ext cx="62612" cy="72008"/>
          </a:xfrm>
          <a:prstGeom prst="ellipse">
            <a:avLst/>
          </a:prstGeom>
          <a:solidFill>
            <a:schemeClr val="accent6">
              <a:lumMod val="75000"/>
              <a:lumOff val="25000"/>
            </a:schemeClr>
          </a:solidFill>
          <a:ln>
            <a:solidFill>
              <a:schemeClr val="accent6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87" name="Ellipse 86"/>
          <p:cNvSpPr/>
          <p:nvPr/>
        </p:nvSpPr>
        <p:spPr>
          <a:xfrm>
            <a:off x="5632012" y="4464241"/>
            <a:ext cx="62612" cy="72008"/>
          </a:xfrm>
          <a:prstGeom prst="ellipse">
            <a:avLst/>
          </a:prstGeom>
          <a:solidFill>
            <a:schemeClr val="accent6">
              <a:lumMod val="75000"/>
              <a:lumOff val="25000"/>
            </a:schemeClr>
          </a:solidFill>
          <a:ln>
            <a:solidFill>
              <a:schemeClr val="accent6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88" name="Ellipse 87"/>
          <p:cNvSpPr/>
          <p:nvPr/>
        </p:nvSpPr>
        <p:spPr>
          <a:xfrm>
            <a:off x="6165126" y="3996699"/>
            <a:ext cx="62612" cy="72008"/>
          </a:xfrm>
          <a:prstGeom prst="ellipse">
            <a:avLst/>
          </a:prstGeom>
          <a:solidFill>
            <a:schemeClr val="accent6">
              <a:lumMod val="75000"/>
              <a:lumOff val="25000"/>
            </a:schemeClr>
          </a:solidFill>
          <a:ln>
            <a:solidFill>
              <a:schemeClr val="accent6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89" name="Ellipse 88"/>
          <p:cNvSpPr/>
          <p:nvPr/>
        </p:nvSpPr>
        <p:spPr>
          <a:xfrm>
            <a:off x="5632012" y="3850250"/>
            <a:ext cx="62612" cy="72008"/>
          </a:xfrm>
          <a:prstGeom prst="ellipse">
            <a:avLst/>
          </a:prstGeom>
          <a:solidFill>
            <a:schemeClr val="accent6">
              <a:lumMod val="75000"/>
              <a:lumOff val="25000"/>
            </a:schemeClr>
          </a:solidFill>
          <a:ln>
            <a:solidFill>
              <a:schemeClr val="accent6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0" name="Ellipse 89"/>
          <p:cNvSpPr/>
          <p:nvPr/>
        </p:nvSpPr>
        <p:spPr>
          <a:xfrm>
            <a:off x="5778558" y="3438526"/>
            <a:ext cx="62612" cy="72008"/>
          </a:xfrm>
          <a:prstGeom prst="ellipse">
            <a:avLst/>
          </a:prstGeom>
          <a:solidFill>
            <a:schemeClr val="accent6">
              <a:lumMod val="75000"/>
              <a:lumOff val="25000"/>
            </a:schemeClr>
          </a:solidFill>
          <a:ln>
            <a:solidFill>
              <a:schemeClr val="accent6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1" name="Ellipse 90"/>
          <p:cNvSpPr/>
          <p:nvPr/>
        </p:nvSpPr>
        <p:spPr>
          <a:xfrm>
            <a:off x="5987170" y="3169373"/>
            <a:ext cx="62612" cy="72008"/>
          </a:xfrm>
          <a:prstGeom prst="ellipse">
            <a:avLst/>
          </a:prstGeom>
          <a:solidFill>
            <a:schemeClr val="accent6">
              <a:lumMod val="75000"/>
              <a:lumOff val="25000"/>
            </a:schemeClr>
          </a:solidFill>
          <a:ln>
            <a:solidFill>
              <a:schemeClr val="accent6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2" name="Ellipse 91"/>
          <p:cNvSpPr/>
          <p:nvPr/>
        </p:nvSpPr>
        <p:spPr>
          <a:xfrm>
            <a:off x="5615325" y="2432883"/>
            <a:ext cx="62612" cy="72008"/>
          </a:xfrm>
          <a:prstGeom prst="ellipse">
            <a:avLst/>
          </a:prstGeom>
          <a:solidFill>
            <a:schemeClr val="accent6">
              <a:lumMod val="75000"/>
              <a:lumOff val="25000"/>
            </a:schemeClr>
          </a:solidFill>
          <a:ln>
            <a:solidFill>
              <a:schemeClr val="accent6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6" name="TekstSylinder 95"/>
          <p:cNvSpPr txBox="1"/>
          <p:nvPr/>
        </p:nvSpPr>
        <p:spPr>
          <a:xfrm rot="16200000">
            <a:off x="5332837" y="3147783"/>
            <a:ext cx="465798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nb-NO" sz="800" dirty="0" smtClean="0">
                <a:solidFill>
                  <a:schemeClr val="accent6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L:500</a:t>
            </a:r>
            <a:endParaRPr lang="nb-NO" sz="800" dirty="0">
              <a:solidFill>
                <a:schemeClr val="accent6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7" name="TekstSylinder 96"/>
          <p:cNvSpPr txBox="1"/>
          <p:nvPr/>
        </p:nvSpPr>
        <p:spPr>
          <a:xfrm rot="16200000">
            <a:off x="5335488" y="2024128"/>
            <a:ext cx="465798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nb-NO" sz="800" dirty="0" smtClean="0">
                <a:solidFill>
                  <a:schemeClr val="accent6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L:400</a:t>
            </a:r>
            <a:endParaRPr lang="nb-NO" sz="800" dirty="0">
              <a:solidFill>
                <a:schemeClr val="accent6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8" name="TekstSylinder 97"/>
          <p:cNvSpPr txBox="1"/>
          <p:nvPr/>
        </p:nvSpPr>
        <p:spPr>
          <a:xfrm rot="16200000">
            <a:off x="5304294" y="4047435"/>
            <a:ext cx="465798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nb-NO" sz="800" dirty="0" smtClean="0">
                <a:solidFill>
                  <a:schemeClr val="accent6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L:300</a:t>
            </a:r>
            <a:endParaRPr lang="nb-NO" sz="800" dirty="0">
              <a:solidFill>
                <a:schemeClr val="accent6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9" name="TekstSylinder 98"/>
          <p:cNvSpPr txBox="1"/>
          <p:nvPr/>
        </p:nvSpPr>
        <p:spPr>
          <a:xfrm rot="16200000">
            <a:off x="5332837" y="5184484"/>
            <a:ext cx="465798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nb-NO" sz="800" dirty="0" smtClean="0">
                <a:solidFill>
                  <a:schemeClr val="accent6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L:400</a:t>
            </a:r>
            <a:endParaRPr lang="nb-NO" sz="800" dirty="0">
              <a:solidFill>
                <a:schemeClr val="accent6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0" name="TekstSylinder 99"/>
          <p:cNvSpPr txBox="1"/>
          <p:nvPr/>
        </p:nvSpPr>
        <p:spPr>
          <a:xfrm rot="16200000">
            <a:off x="5663399" y="2808833"/>
            <a:ext cx="465798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nb-NO" sz="800" dirty="0" smtClean="0">
                <a:solidFill>
                  <a:schemeClr val="accent6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L:400</a:t>
            </a:r>
            <a:endParaRPr lang="nb-NO" sz="800" dirty="0">
              <a:solidFill>
                <a:schemeClr val="accent6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1" name="TekstSylinder 100"/>
          <p:cNvSpPr txBox="1"/>
          <p:nvPr/>
        </p:nvSpPr>
        <p:spPr>
          <a:xfrm>
            <a:off x="5675224" y="4568386"/>
            <a:ext cx="465798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nb-NO" sz="800" dirty="0" smtClean="0">
                <a:solidFill>
                  <a:schemeClr val="accent6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L:100</a:t>
            </a:r>
            <a:endParaRPr lang="nb-NO" sz="800" dirty="0">
              <a:solidFill>
                <a:schemeClr val="accent6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2" name="TekstSylinder 101"/>
          <p:cNvSpPr txBox="1"/>
          <p:nvPr/>
        </p:nvSpPr>
        <p:spPr>
          <a:xfrm rot="19128560">
            <a:off x="5666235" y="4063227"/>
            <a:ext cx="465798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nb-NO" sz="800" dirty="0" smtClean="0">
                <a:solidFill>
                  <a:schemeClr val="accent6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L:300</a:t>
            </a:r>
            <a:endParaRPr lang="nb-NO" sz="800" dirty="0">
              <a:solidFill>
                <a:schemeClr val="accent6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3" name="TekstSylinder 102"/>
          <p:cNvSpPr txBox="1"/>
          <p:nvPr/>
        </p:nvSpPr>
        <p:spPr>
          <a:xfrm rot="19123036">
            <a:off x="6223257" y="3555341"/>
            <a:ext cx="465798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nb-NO" sz="800" dirty="0" smtClean="0">
                <a:solidFill>
                  <a:schemeClr val="accent6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L:350</a:t>
            </a:r>
            <a:endParaRPr lang="nb-NO" sz="800" dirty="0">
              <a:solidFill>
                <a:schemeClr val="accent6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4" name="TekstSylinder 103"/>
          <p:cNvSpPr txBox="1"/>
          <p:nvPr/>
        </p:nvSpPr>
        <p:spPr>
          <a:xfrm rot="18783015">
            <a:off x="6186769" y="2977977"/>
            <a:ext cx="465798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nb-NO" sz="800" dirty="0" smtClean="0">
                <a:solidFill>
                  <a:schemeClr val="accent6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L:200</a:t>
            </a:r>
            <a:endParaRPr lang="nb-NO" sz="800" dirty="0">
              <a:solidFill>
                <a:schemeClr val="accent6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5" name="TekstSylinder 104"/>
          <p:cNvSpPr txBox="1"/>
          <p:nvPr/>
        </p:nvSpPr>
        <p:spPr>
          <a:xfrm rot="16200000">
            <a:off x="5892238" y="2761371"/>
            <a:ext cx="465798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nb-NO" sz="800" dirty="0" smtClean="0">
                <a:solidFill>
                  <a:schemeClr val="accent6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L:200</a:t>
            </a:r>
            <a:endParaRPr lang="nb-NO" sz="800" dirty="0">
              <a:solidFill>
                <a:schemeClr val="accent6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6" name="TekstSylinder 105"/>
          <p:cNvSpPr txBox="1"/>
          <p:nvPr/>
        </p:nvSpPr>
        <p:spPr>
          <a:xfrm rot="18503271">
            <a:off x="5617914" y="3739996"/>
            <a:ext cx="465798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nb-NO" sz="800" dirty="0" smtClean="0">
                <a:solidFill>
                  <a:schemeClr val="accent6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L:200</a:t>
            </a:r>
            <a:endParaRPr lang="nb-NO" sz="800" dirty="0">
              <a:solidFill>
                <a:schemeClr val="accent6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7" name="TekstSylinder 106"/>
          <p:cNvSpPr txBox="1"/>
          <p:nvPr/>
        </p:nvSpPr>
        <p:spPr>
          <a:xfrm rot="18426779">
            <a:off x="5795884" y="3284007"/>
            <a:ext cx="465798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nb-NO" sz="800" dirty="0" smtClean="0">
                <a:solidFill>
                  <a:schemeClr val="accent6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L:150</a:t>
            </a:r>
            <a:endParaRPr lang="nb-NO" sz="800" dirty="0">
              <a:solidFill>
                <a:schemeClr val="accent6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8" name="Rektangel 107"/>
          <p:cNvSpPr/>
          <p:nvPr/>
        </p:nvSpPr>
        <p:spPr>
          <a:xfrm>
            <a:off x="306036" y="2018669"/>
            <a:ext cx="2405629" cy="2123658"/>
          </a:xfrm>
          <a:prstGeom prst="rect">
            <a:avLst/>
          </a:prstGeom>
          <a:ln w="12700">
            <a:solidFill>
              <a:schemeClr val="tx2"/>
            </a:solidFill>
          </a:ln>
        </p:spPr>
        <p:txBody>
          <a:bodyPr wrap="square">
            <a:spAutoFit/>
          </a:bodyPr>
          <a:lstStyle/>
          <a:p>
            <a:pPr marL="171450" indent="-171450">
              <a:buFont typeface="Courier New" panose="02070309020205020404" pitchFamily="49" charset="0"/>
              <a:buChar char="o"/>
            </a:pPr>
            <a:r>
              <a:rPr lang="nb-NO" sz="1200" dirty="0"/>
              <a:t>De nye objekttypene har ikke et forhold til meterverdiene. </a:t>
            </a:r>
            <a:endParaRPr lang="nb-NO" sz="1200" dirty="0" smtClean="0"/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nb-NO" sz="1200" dirty="0" smtClean="0"/>
              <a:t>Hver lenke i basisnettet har sin godkjente lengde.</a:t>
            </a:r>
            <a:endParaRPr lang="nb-NO" sz="1200" dirty="0"/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nb-NO" sz="1200" dirty="0" smtClean="0"/>
              <a:t>Godkjent lengde danner grunnlag for </a:t>
            </a:r>
            <a:r>
              <a:rPr lang="nb-NO" sz="1200" dirty="0" err="1" smtClean="0"/>
              <a:t>metrering</a:t>
            </a:r>
            <a:r>
              <a:rPr lang="nb-NO" sz="1200" dirty="0" smtClean="0"/>
              <a:t>.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nb-NO" sz="1200" dirty="0" err="1" smtClean="0"/>
              <a:t>Metrering</a:t>
            </a:r>
            <a:r>
              <a:rPr lang="nb-NO" sz="1200" dirty="0" smtClean="0"/>
              <a:t> presenteres som en del av den nye </a:t>
            </a:r>
            <a:r>
              <a:rPr lang="nb-NO" sz="1200" dirty="0" err="1" smtClean="0"/>
              <a:t>vegreferansen</a:t>
            </a:r>
            <a:r>
              <a:rPr lang="nb-NO" sz="1200" dirty="0" smtClean="0"/>
              <a:t> for brukeren.</a:t>
            </a:r>
          </a:p>
        </p:txBody>
      </p:sp>
      <p:grpSp>
        <p:nvGrpSpPr>
          <p:cNvPr id="109" name="Gruppe 108"/>
          <p:cNvGrpSpPr/>
          <p:nvPr/>
        </p:nvGrpSpPr>
        <p:grpSpPr>
          <a:xfrm>
            <a:off x="3306261" y="1700808"/>
            <a:ext cx="5010155" cy="4062822"/>
            <a:chOff x="2154133" y="878346"/>
            <a:chExt cx="6512743" cy="5415595"/>
          </a:xfrm>
        </p:grpSpPr>
        <p:sp>
          <p:nvSpPr>
            <p:cNvPr id="110" name="Frihåndsform 109"/>
            <p:cNvSpPr/>
            <p:nvPr/>
          </p:nvSpPr>
          <p:spPr>
            <a:xfrm>
              <a:off x="2269463" y="1061645"/>
              <a:ext cx="1944130" cy="807308"/>
            </a:xfrm>
            <a:custGeom>
              <a:avLst/>
              <a:gdLst>
                <a:gd name="connsiteX0" fmla="*/ 1944130 w 1944130"/>
                <a:gd name="connsiteY0" fmla="*/ 807308 h 807308"/>
                <a:gd name="connsiteX1" fmla="*/ 1705232 w 1944130"/>
                <a:gd name="connsiteY1" fmla="*/ 757881 h 807308"/>
                <a:gd name="connsiteX2" fmla="*/ 1145059 w 1944130"/>
                <a:gd name="connsiteY2" fmla="*/ 584887 h 807308"/>
                <a:gd name="connsiteX3" fmla="*/ 1013254 w 1944130"/>
                <a:gd name="connsiteY3" fmla="*/ 527222 h 807308"/>
                <a:gd name="connsiteX4" fmla="*/ 815546 w 1944130"/>
                <a:gd name="connsiteY4" fmla="*/ 428368 h 807308"/>
                <a:gd name="connsiteX5" fmla="*/ 675503 w 1944130"/>
                <a:gd name="connsiteY5" fmla="*/ 329514 h 807308"/>
                <a:gd name="connsiteX6" fmla="*/ 576649 w 1944130"/>
                <a:gd name="connsiteY6" fmla="*/ 255373 h 807308"/>
                <a:gd name="connsiteX7" fmla="*/ 387178 w 1944130"/>
                <a:gd name="connsiteY7" fmla="*/ 115330 h 807308"/>
                <a:gd name="connsiteX8" fmla="*/ 345989 w 1944130"/>
                <a:gd name="connsiteY8" fmla="*/ 74141 h 807308"/>
                <a:gd name="connsiteX9" fmla="*/ 280087 w 1944130"/>
                <a:gd name="connsiteY9" fmla="*/ 32952 h 807308"/>
                <a:gd name="connsiteX10" fmla="*/ 0 w 1944130"/>
                <a:gd name="connsiteY10" fmla="*/ 0 h 807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44130" h="807308">
                  <a:moveTo>
                    <a:pt x="1944130" y="807308"/>
                  </a:moveTo>
                  <a:cubicBezTo>
                    <a:pt x="1891270" y="801129"/>
                    <a:pt x="1838410" y="794951"/>
                    <a:pt x="1705232" y="757881"/>
                  </a:cubicBezTo>
                  <a:cubicBezTo>
                    <a:pt x="1572054" y="720811"/>
                    <a:pt x="1260389" y="623330"/>
                    <a:pt x="1145059" y="584887"/>
                  </a:cubicBezTo>
                  <a:cubicBezTo>
                    <a:pt x="1029729" y="546444"/>
                    <a:pt x="1068173" y="553308"/>
                    <a:pt x="1013254" y="527222"/>
                  </a:cubicBezTo>
                  <a:cubicBezTo>
                    <a:pt x="958335" y="501136"/>
                    <a:pt x="871838" y="461319"/>
                    <a:pt x="815546" y="428368"/>
                  </a:cubicBezTo>
                  <a:cubicBezTo>
                    <a:pt x="759254" y="395417"/>
                    <a:pt x="715319" y="358346"/>
                    <a:pt x="675503" y="329514"/>
                  </a:cubicBezTo>
                  <a:cubicBezTo>
                    <a:pt x="635687" y="300682"/>
                    <a:pt x="576649" y="255373"/>
                    <a:pt x="576649" y="255373"/>
                  </a:cubicBezTo>
                  <a:cubicBezTo>
                    <a:pt x="528595" y="219676"/>
                    <a:pt x="425621" y="145535"/>
                    <a:pt x="387178" y="115330"/>
                  </a:cubicBezTo>
                  <a:cubicBezTo>
                    <a:pt x="348735" y="85125"/>
                    <a:pt x="363837" y="87871"/>
                    <a:pt x="345989" y="74141"/>
                  </a:cubicBezTo>
                  <a:cubicBezTo>
                    <a:pt x="328141" y="60411"/>
                    <a:pt x="337752" y="45309"/>
                    <a:pt x="280087" y="32952"/>
                  </a:cubicBezTo>
                  <a:cubicBezTo>
                    <a:pt x="222422" y="20595"/>
                    <a:pt x="111211" y="10297"/>
                    <a:pt x="0" y="0"/>
                  </a:cubicBezTo>
                </a:path>
              </a:pathLst>
            </a:custGeom>
            <a:noFill/>
            <a:ln w="38100">
              <a:solidFill>
                <a:srgbClr val="E1E60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111" name="Frihåndsform 110"/>
            <p:cNvSpPr/>
            <p:nvPr/>
          </p:nvSpPr>
          <p:spPr>
            <a:xfrm>
              <a:off x="5940152" y="2420888"/>
              <a:ext cx="2726724" cy="1631091"/>
            </a:xfrm>
            <a:custGeom>
              <a:avLst/>
              <a:gdLst>
                <a:gd name="connsiteX0" fmla="*/ 0 w 2726724"/>
                <a:gd name="connsiteY0" fmla="*/ 1589902 h 1631091"/>
                <a:gd name="connsiteX1" fmla="*/ 172994 w 2726724"/>
                <a:gd name="connsiteY1" fmla="*/ 1631091 h 1631091"/>
                <a:gd name="connsiteX2" fmla="*/ 593124 w 2726724"/>
                <a:gd name="connsiteY2" fmla="*/ 1589902 h 1631091"/>
                <a:gd name="connsiteX3" fmla="*/ 873210 w 2726724"/>
                <a:gd name="connsiteY3" fmla="*/ 1433383 h 1631091"/>
                <a:gd name="connsiteX4" fmla="*/ 1293340 w 2726724"/>
                <a:gd name="connsiteY4" fmla="*/ 1013254 h 1631091"/>
                <a:gd name="connsiteX5" fmla="*/ 1507524 w 2726724"/>
                <a:gd name="connsiteY5" fmla="*/ 790832 h 1631091"/>
                <a:gd name="connsiteX6" fmla="*/ 1919416 w 2726724"/>
                <a:gd name="connsiteY6" fmla="*/ 584886 h 1631091"/>
                <a:gd name="connsiteX7" fmla="*/ 2405448 w 2726724"/>
                <a:gd name="connsiteY7" fmla="*/ 304800 h 1631091"/>
                <a:gd name="connsiteX8" fmla="*/ 2627870 w 2726724"/>
                <a:gd name="connsiteY8" fmla="*/ 148281 h 1631091"/>
                <a:gd name="connsiteX9" fmla="*/ 2726724 w 2726724"/>
                <a:gd name="connsiteY9" fmla="*/ 0 h 1631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26724" h="1631091">
                  <a:moveTo>
                    <a:pt x="0" y="1589902"/>
                  </a:moveTo>
                  <a:cubicBezTo>
                    <a:pt x="37070" y="1610496"/>
                    <a:pt x="74140" y="1631091"/>
                    <a:pt x="172994" y="1631091"/>
                  </a:cubicBezTo>
                  <a:cubicBezTo>
                    <a:pt x="271848" y="1631091"/>
                    <a:pt x="476421" y="1622853"/>
                    <a:pt x="593124" y="1589902"/>
                  </a:cubicBezTo>
                  <a:cubicBezTo>
                    <a:pt x="709827" y="1556951"/>
                    <a:pt x="756507" y="1529491"/>
                    <a:pt x="873210" y="1433383"/>
                  </a:cubicBezTo>
                  <a:cubicBezTo>
                    <a:pt x="989913" y="1337275"/>
                    <a:pt x="1187621" y="1120346"/>
                    <a:pt x="1293340" y="1013254"/>
                  </a:cubicBezTo>
                  <a:cubicBezTo>
                    <a:pt x="1399059" y="906162"/>
                    <a:pt x="1403178" y="862227"/>
                    <a:pt x="1507524" y="790832"/>
                  </a:cubicBezTo>
                  <a:cubicBezTo>
                    <a:pt x="1611870" y="719437"/>
                    <a:pt x="1769762" y="665891"/>
                    <a:pt x="1919416" y="584886"/>
                  </a:cubicBezTo>
                  <a:cubicBezTo>
                    <a:pt x="2069070" y="503881"/>
                    <a:pt x="2287372" y="377567"/>
                    <a:pt x="2405448" y="304800"/>
                  </a:cubicBezTo>
                  <a:cubicBezTo>
                    <a:pt x="2523524" y="232033"/>
                    <a:pt x="2574324" y="199081"/>
                    <a:pt x="2627870" y="148281"/>
                  </a:cubicBezTo>
                  <a:cubicBezTo>
                    <a:pt x="2681416" y="97481"/>
                    <a:pt x="2704070" y="48740"/>
                    <a:pt x="2726724" y="0"/>
                  </a:cubicBezTo>
                </a:path>
              </a:pathLst>
            </a:custGeom>
            <a:noFill/>
            <a:ln w="635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cxnSp>
          <p:nvCxnSpPr>
            <p:cNvPr id="112" name="Rett linje 111"/>
            <p:cNvCxnSpPr/>
            <p:nvPr/>
          </p:nvCxnSpPr>
          <p:spPr>
            <a:xfrm>
              <a:off x="3268721" y="2132676"/>
              <a:ext cx="782078" cy="2344219"/>
            </a:xfrm>
            <a:prstGeom prst="line">
              <a:avLst/>
            </a:prstGeom>
            <a:ln w="63500">
              <a:solidFill>
                <a:srgbClr val="7AF1F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Rett linje 112"/>
            <p:cNvCxnSpPr/>
            <p:nvPr/>
          </p:nvCxnSpPr>
          <p:spPr>
            <a:xfrm>
              <a:off x="2420975" y="3640497"/>
              <a:ext cx="2808312" cy="1418456"/>
            </a:xfrm>
            <a:prstGeom prst="line">
              <a:avLst/>
            </a:prstGeom>
            <a:ln w="635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Rett linje 113"/>
            <p:cNvCxnSpPr/>
            <p:nvPr/>
          </p:nvCxnSpPr>
          <p:spPr>
            <a:xfrm flipV="1">
              <a:off x="5210371" y="1037357"/>
              <a:ext cx="2425" cy="5256584"/>
            </a:xfrm>
            <a:prstGeom prst="line">
              <a:avLst/>
            </a:prstGeom>
            <a:ln w="635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Rett linje 114"/>
            <p:cNvCxnSpPr/>
            <p:nvPr/>
          </p:nvCxnSpPr>
          <p:spPr>
            <a:xfrm flipV="1">
              <a:off x="5212796" y="3150434"/>
              <a:ext cx="1629683" cy="1487323"/>
            </a:xfrm>
            <a:prstGeom prst="line">
              <a:avLst/>
            </a:prstGeom>
            <a:ln w="635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6" name="Frihåndsform 115"/>
            <p:cNvSpPr/>
            <p:nvPr/>
          </p:nvSpPr>
          <p:spPr>
            <a:xfrm>
              <a:off x="5235085" y="1918380"/>
              <a:ext cx="191910" cy="1878227"/>
            </a:xfrm>
            <a:custGeom>
              <a:avLst/>
              <a:gdLst>
                <a:gd name="connsiteX0" fmla="*/ 0 w 191910"/>
                <a:gd name="connsiteY0" fmla="*/ 1878227 h 1878227"/>
                <a:gd name="connsiteX1" fmla="*/ 156519 w 191910"/>
                <a:gd name="connsiteY1" fmla="*/ 1779373 h 1878227"/>
                <a:gd name="connsiteX2" fmla="*/ 189470 w 191910"/>
                <a:gd name="connsiteY2" fmla="*/ 1433384 h 1878227"/>
                <a:gd name="connsiteX3" fmla="*/ 189470 w 191910"/>
                <a:gd name="connsiteY3" fmla="*/ 1194487 h 1878227"/>
                <a:gd name="connsiteX4" fmla="*/ 189470 w 191910"/>
                <a:gd name="connsiteY4" fmla="*/ 996779 h 1878227"/>
                <a:gd name="connsiteX5" fmla="*/ 189470 w 191910"/>
                <a:gd name="connsiteY5" fmla="*/ 749644 h 1878227"/>
                <a:gd name="connsiteX6" fmla="*/ 181232 w 191910"/>
                <a:gd name="connsiteY6" fmla="*/ 584887 h 1878227"/>
                <a:gd name="connsiteX7" fmla="*/ 181232 w 191910"/>
                <a:gd name="connsiteY7" fmla="*/ 214184 h 1878227"/>
                <a:gd name="connsiteX8" fmla="*/ 90616 w 191910"/>
                <a:gd name="connsiteY8" fmla="*/ 98854 h 1878227"/>
                <a:gd name="connsiteX9" fmla="*/ 24713 w 191910"/>
                <a:gd name="connsiteY9" fmla="*/ 24714 h 1878227"/>
                <a:gd name="connsiteX10" fmla="*/ 0 w 191910"/>
                <a:gd name="connsiteY10" fmla="*/ 0 h 1878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1910" h="1878227">
                  <a:moveTo>
                    <a:pt x="0" y="1878227"/>
                  </a:moveTo>
                  <a:cubicBezTo>
                    <a:pt x="62470" y="1865870"/>
                    <a:pt x="124941" y="1853513"/>
                    <a:pt x="156519" y="1779373"/>
                  </a:cubicBezTo>
                  <a:cubicBezTo>
                    <a:pt x="188097" y="1705233"/>
                    <a:pt x="183978" y="1530865"/>
                    <a:pt x="189470" y="1433384"/>
                  </a:cubicBezTo>
                  <a:cubicBezTo>
                    <a:pt x="194962" y="1335903"/>
                    <a:pt x="189470" y="1194487"/>
                    <a:pt x="189470" y="1194487"/>
                  </a:cubicBezTo>
                  <a:lnTo>
                    <a:pt x="189470" y="996779"/>
                  </a:lnTo>
                  <a:cubicBezTo>
                    <a:pt x="189470" y="922639"/>
                    <a:pt x="190843" y="818293"/>
                    <a:pt x="189470" y="749644"/>
                  </a:cubicBezTo>
                  <a:cubicBezTo>
                    <a:pt x="188097" y="680995"/>
                    <a:pt x="182605" y="674130"/>
                    <a:pt x="181232" y="584887"/>
                  </a:cubicBezTo>
                  <a:cubicBezTo>
                    <a:pt x="179859" y="495644"/>
                    <a:pt x="196335" y="295189"/>
                    <a:pt x="181232" y="214184"/>
                  </a:cubicBezTo>
                  <a:cubicBezTo>
                    <a:pt x="166129" y="133179"/>
                    <a:pt x="116702" y="130432"/>
                    <a:pt x="90616" y="98854"/>
                  </a:cubicBezTo>
                  <a:cubicBezTo>
                    <a:pt x="64530" y="67276"/>
                    <a:pt x="39816" y="41190"/>
                    <a:pt x="24713" y="24714"/>
                  </a:cubicBezTo>
                  <a:cubicBezTo>
                    <a:pt x="9610" y="8238"/>
                    <a:pt x="4805" y="4119"/>
                    <a:pt x="0" y="0"/>
                  </a:cubicBezTo>
                </a:path>
              </a:pathLst>
            </a:custGeom>
            <a:noFill/>
            <a:ln w="381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117" name="Frihåndsform 116"/>
            <p:cNvSpPr/>
            <p:nvPr/>
          </p:nvSpPr>
          <p:spPr>
            <a:xfrm>
              <a:off x="5432793" y="2149040"/>
              <a:ext cx="337751" cy="1112108"/>
            </a:xfrm>
            <a:custGeom>
              <a:avLst/>
              <a:gdLst>
                <a:gd name="connsiteX0" fmla="*/ 0 w 337751"/>
                <a:gd name="connsiteY0" fmla="*/ 1112108 h 1112108"/>
                <a:gd name="connsiteX1" fmla="*/ 181232 w 337751"/>
                <a:gd name="connsiteY1" fmla="*/ 897924 h 1112108"/>
                <a:gd name="connsiteX2" fmla="*/ 247135 w 337751"/>
                <a:gd name="connsiteY2" fmla="*/ 683740 h 1112108"/>
                <a:gd name="connsiteX3" fmla="*/ 280086 w 337751"/>
                <a:gd name="connsiteY3" fmla="*/ 469557 h 1112108"/>
                <a:gd name="connsiteX4" fmla="*/ 263611 w 337751"/>
                <a:gd name="connsiteY4" fmla="*/ 271848 h 1112108"/>
                <a:gd name="connsiteX5" fmla="*/ 337751 w 337751"/>
                <a:gd name="connsiteY5" fmla="*/ 0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7751" h="1112108">
                  <a:moveTo>
                    <a:pt x="0" y="1112108"/>
                  </a:moveTo>
                  <a:cubicBezTo>
                    <a:pt x="70021" y="1040713"/>
                    <a:pt x="140043" y="969319"/>
                    <a:pt x="181232" y="897924"/>
                  </a:cubicBezTo>
                  <a:cubicBezTo>
                    <a:pt x="222421" y="826529"/>
                    <a:pt x="230659" y="755134"/>
                    <a:pt x="247135" y="683740"/>
                  </a:cubicBezTo>
                  <a:cubicBezTo>
                    <a:pt x="263611" y="612346"/>
                    <a:pt x="277340" y="538206"/>
                    <a:pt x="280086" y="469557"/>
                  </a:cubicBezTo>
                  <a:cubicBezTo>
                    <a:pt x="282832" y="400908"/>
                    <a:pt x="254000" y="350107"/>
                    <a:pt x="263611" y="271848"/>
                  </a:cubicBezTo>
                  <a:cubicBezTo>
                    <a:pt x="273222" y="193589"/>
                    <a:pt x="305486" y="96794"/>
                    <a:pt x="337751" y="0"/>
                  </a:cubicBezTo>
                </a:path>
              </a:pathLst>
            </a:custGeom>
            <a:noFill/>
            <a:ln w="381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118" name="Frihåndsform 117"/>
            <p:cNvSpPr/>
            <p:nvPr/>
          </p:nvSpPr>
          <p:spPr>
            <a:xfrm>
              <a:off x="5688166" y="2289083"/>
              <a:ext cx="576648" cy="609600"/>
            </a:xfrm>
            <a:custGeom>
              <a:avLst/>
              <a:gdLst>
                <a:gd name="connsiteX0" fmla="*/ 0 w 576648"/>
                <a:gd name="connsiteY0" fmla="*/ 609600 h 609600"/>
                <a:gd name="connsiteX1" fmla="*/ 189470 w 576648"/>
                <a:gd name="connsiteY1" fmla="*/ 527222 h 609600"/>
                <a:gd name="connsiteX2" fmla="*/ 337751 w 576648"/>
                <a:gd name="connsiteY2" fmla="*/ 453081 h 609600"/>
                <a:gd name="connsiteX3" fmla="*/ 494270 w 576648"/>
                <a:gd name="connsiteY3" fmla="*/ 238897 h 609600"/>
                <a:gd name="connsiteX4" fmla="*/ 543697 w 576648"/>
                <a:gd name="connsiteY4" fmla="*/ 131805 h 609600"/>
                <a:gd name="connsiteX5" fmla="*/ 576648 w 576648"/>
                <a:gd name="connsiteY5" fmla="*/ 0 h 609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6648" h="609600">
                  <a:moveTo>
                    <a:pt x="0" y="609600"/>
                  </a:moveTo>
                  <a:cubicBezTo>
                    <a:pt x="67962" y="579394"/>
                    <a:pt x="133178" y="553308"/>
                    <a:pt x="189470" y="527222"/>
                  </a:cubicBezTo>
                  <a:cubicBezTo>
                    <a:pt x="245762" y="501135"/>
                    <a:pt x="286951" y="501135"/>
                    <a:pt x="337751" y="453081"/>
                  </a:cubicBezTo>
                  <a:cubicBezTo>
                    <a:pt x="388551" y="405027"/>
                    <a:pt x="459946" y="292443"/>
                    <a:pt x="494270" y="238897"/>
                  </a:cubicBezTo>
                  <a:cubicBezTo>
                    <a:pt x="528594" y="185351"/>
                    <a:pt x="529967" y="171621"/>
                    <a:pt x="543697" y="131805"/>
                  </a:cubicBezTo>
                  <a:cubicBezTo>
                    <a:pt x="557427" y="91989"/>
                    <a:pt x="567037" y="45994"/>
                    <a:pt x="576648" y="0"/>
                  </a:cubicBezTo>
                </a:path>
              </a:pathLst>
            </a:custGeom>
            <a:noFill/>
            <a:ln w="381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119" name="Frihåndsform 118"/>
            <p:cNvSpPr/>
            <p:nvPr/>
          </p:nvSpPr>
          <p:spPr>
            <a:xfrm>
              <a:off x="2434220" y="3236434"/>
              <a:ext cx="1960605" cy="1500489"/>
            </a:xfrm>
            <a:custGeom>
              <a:avLst/>
              <a:gdLst>
                <a:gd name="connsiteX0" fmla="*/ 1960605 w 1960605"/>
                <a:gd name="connsiteY0" fmla="*/ 1433384 h 1500489"/>
                <a:gd name="connsiteX1" fmla="*/ 1787611 w 1960605"/>
                <a:gd name="connsiteY1" fmla="*/ 1499287 h 1500489"/>
                <a:gd name="connsiteX2" fmla="*/ 1573427 w 1960605"/>
                <a:gd name="connsiteY2" fmla="*/ 1466336 h 1500489"/>
                <a:gd name="connsiteX3" fmla="*/ 1408670 w 1960605"/>
                <a:gd name="connsiteY3" fmla="*/ 1351006 h 1500489"/>
                <a:gd name="connsiteX4" fmla="*/ 1235675 w 1960605"/>
                <a:gd name="connsiteY4" fmla="*/ 1252152 h 1500489"/>
                <a:gd name="connsiteX5" fmla="*/ 955589 w 1960605"/>
                <a:gd name="connsiteY5" fmla="*/ 1128584 h 1500489"/>
                <a:gd name="connsiteX6" fmla="*/ 832021 w 1960605"/>
                <a:gd name="connsiteY6" fmla="*/ 1070919 h 1500489"/>
                <a:gd name="connsiteX7" fmla="*/ 749643 w 1960605"/>
                <a:gd name="connsiteY7" fmla="*/ 1021492 h 1500489"/>
                <a:gd name="connsiteX8" fmla="*/ 642551 w 1960605"/>
                <a:gd name="connsiteY8" fmla="*/ 906163 h 1500489"/>
                <a:gd name="connsiteX9" fmla="*/ 634313 w 1960605"/>
                <a:gd name="connsiteY9" fmla="*/ 626076 h 1500489"/>
                <a:gd name="connsiteX10" fmla="*/ 601362 w 1960605"/>
                <a:gd name="connsiteY10" fmla="*/ 428368 h 1500489"/>
                <a:gd name="connsiteX11" fmla="*/ 477794 w 1960605"/>
                <a:gd name="connsiteY11" fmla="*/ 263611 h 1500489"/>
                <a:gd name="connsiteX12" fmla="*/ 345989 w 1960605"/>
                <a:gd name="connsiteY12" fmla="*/ 156519 h 1500489"/>
                <a:gd name="connsiteX13" fmla="*/ 74140 w 1960605"/>
                <a:gd name="connsiteY13" fmla="*/ 32952 h 1500489"/>
                <a:gd name="connsiteX14" fmla="*/ 0 w 1960605"/>
                <a:gd name="connsiteY14" fmla="*/ 0 h 1500489"/>
                <a:gd name="connsiteX15" fmla="*/ 0 w 1960605"/>
                <a:gd name="connsiteY15" fmla="*/ 0 h 1500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60605" h="1500489">
                  <a:moveTo>
                    <a:pt x="1960605" y="1433384"/>
                  </a:moveTo>
                  <a:cubicBezTo>
                    <a:pt x="1906373" y="1463589"/>
                    <a:pt x="1852141" y="1493795"/>
                    <a:pt x="1787611" y="1499287"/>
                  </a:cubicBezTo>
                  <a:cubicBezTo>
                    <a:pt x="1723081" y="1504779"/>
                    <a:pt x="1636584" y="1491050"/>
                    <a:pt x="1573427" y="1466336"/>
                  </a:cubicBezTo>
                  <a:cubicBezTo>
                    <a:pt x="1510270" y="1441623"/>
                    <a:pt x="1464962" y="1386703"/>
                    <a:pt x="1408670" y="1351006"/>
                  </a:cubicBezTo>
                  <a:cubicBezTo>
                    <a:pt x="1352378" y="1315309"/>
                    <a:pt x="1311188" y="1289222"/>
                    <a:pt x="1235675" y="1252152"/>
                  </a:cubicBezTo>
                  <a:cubicBezTo>
                    <a:pt x="1160162" y="1215082"/>
                    <a:pt x="1022865" y="1158789"/>
                    <a:pt x="955589" y="1128584"/>
                  </a:cubicBezTo>
                  <a:cubicBezTo>
                    <a:pt x="888313" y="1098378"/>
                    <a:pt x="866345" y="1088768"/>
                    <a:pt x="832021" y="1070919"/>
                  </a:cubicBezTo>
                  <a:cubicBezTo>
                    <a:pt x="797697" y="1053070"/>
                    <a:pt x="781221" y="1048951"/>
                    <a:pt x="749643" y="1021492"/>
                  </a:cubicBezTo>
                  <a:cubicBezTo>
                    <a:pt x="718065" y="994033"/>
                    <a:pt x="661773" y="972066"/>
                    <a:pt x="642551" y="906163"/>
                  </a:cubicBezTo>
                  <a:cubicBezTo>
                    <a:pt x="623329" y="840260"/>
                    <a:pt x="641178" y="705709"/>
                    <a:pt x="634313" y="626076"/>
                  </a:cubicBezTo>
                  <a:cubicBezTo>
                    <a:pt x="627448" y="546443"/>
                    <a:pt x="627449" y="488779"/>
                    <a:pt x="601362" y="428368"/>
                  </a:cubicBezTo>
                  <a:cubicBezTo>
                    <a:pt x="575275" y="367957"/>
                    <a:pt x="520356" y="308919"/>
                    <a:pt x="477794" y="263611"/>
                  </a:cubicBezTo>
                  <a:cubicBezTo>
                    <a:pt x="435232" y="218303"/>
                    <a:pt x="413265" y="194962"/>
                    <a:pt x="345989" y="156519"/>
                  </a:cubicBezTo>
                  <a:cubicBezTo>
                    <a:pt x="278713" y="118076"/>
                    <a:pt x="74140" y="32952"/>
                    <a:pt x="74140" y="32952"/>
                  </a:cubicBez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w="38100">
              <a:solidFill>
                <a:schemeClr val="accent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120" name="Frihåndsform 119"/>
            <p:cNvSpPr/>
            <p:nvPr/>
          </p:nvSpPr>
          <p:spPr>
            <a:xfrm>
              <a:off x="3719322" y="1226402"/>
              <a:ext cx="766119" cy="2232454"/>
            </a:xfrm>
            <a:custGeom>
              <a:avLst/>
              <a:gdLst>
                <a:gd name="connsiteX0" fmla="*/ 0 w 766119"/>
                <a:gd name="connsiteY0" fmla="*/ 2232454 h 2232454"/>
                <a:gd name="connsiteX1" fmla="*/ 263611 w 766119"/>
                <a:gd name="connsiteY1" fmla="*/ 2059459 h 2232454"/>
                <a:gd name="connsiteX2" fmla="*/ 436606 w 766119"/>
                <a:gd name="connsiteY2" fmla="*/ 1812324 h 2232454"/>
                <a:gd name="connsiteX3" fmla="*/ 601363 w 766119"/>
                <a:gd name="connsiteY3" fmla="*/ 1441622 h 2232454"/>
                <a:gd name="connsiteX4" fmla="*/ 700217 w 766119"/>
                <a:gd name="connsiteY4" fmla="*/ 1169773 h 2232454"/>
                <a:gd name="connsiteX5" fmla="*/ 749644 w 766119"/>
                <a:gd name="connsiteY5" fmla="*/ 815546 h 2232454"/>
                <a:gd name="connsiteX6" fmla="*/ 766119 w 766119"/>
                <a:gd name="connsiteY6" fmla="*/ 436605 h 2232454"/>
                <a:gd name="connsiteX7" fmla="*/ 749644 w 766119"/>
                <a:gd name="connsiteY7" fmla="*/ 197708 h 2232454"/>
                <a:gd name="connsiteX8" fmla="*/ 724930 w 766119"/>
                <a:gd name="connsiteY8" fmla="*/ 0 h 2232454"/>
                <a:gd name="connsiteX9" fmla="*/ 724930 w 766119"/>
                <a:gd name="connsiteY9" fmla="*/ 0 h 2232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6119" h="2232454">
                  <a:moveTo>
                    <a:pt x="0" y="2232454"/>
                  </a:moveTo>
                  <a:cubicBezTo>
                    <a:pt x="95421" y="2180967"/>
                    <a:pt x="190843" y="2129481"/>
                    <a:pt x="263611" y="2059459"/>
                  </a:cubicBezTo>
                  <a:cubicBezTo>
                    <a:pt x="336379" y="1989437"/>
                    <a:pt x="380314" y="1915297"/>
                    <a:pt x="436606" y="1812324"/>
                  </a:cubicBezTo>
                  <a:cubicBezTo>
                    <a:pt x="492898" y="1709351"/>
                    <a:pt x="557428" y="1548714"/>
                    <a:pt x="601363" y="1441622"/>
                  </a:cubicBezTo>
                  <a:cubicBezTo>
                    <a:pt x="645298" y="1334530"/>
                    <a:pt x="675504" y="1274119"/>
                    <a:pt x="700217" y="1169773"/>
                  </a:cubicBezTo>
                  <a:cubicBezTo>
                    <a:pt x="724930" y="1065427"/>
                    <a:pt x="738660" y="937741"/>
                    <a:pt x="749644" y="815546"/>
                  </a:cubicBezTo>
                  <a:cubicBezTo>
                    <a:pt x="760628" y="693351"/>
                    <a:pt x="766119" y="539578"/>
                    <a:pt x="766119" y="436605"/>
                  </a:cubicBezTo>
                  <a:cubicBezTo>
                    <a:pt x="766119" y="333632"/>
                    <a:pt x="756509" y="270475"/>
                    <a:pt x="749644" y="197708"/>
                  </a:cubicBezTo>
                  <a:cubicBezTo>
                    <a:pt x="742779" y="124940"/>
                    <a:pt x="724930" y="0"/>
                    <a:pt x="724930" y="0"/>
                  </a:cubicBezTo>
                  <a:lnTo>
                    <a:pt x="724930" y="0"/>
                  </a:lnTo>
                </a:path>
              </a:pathLst>
            </a:custGeom>
            <a:noFill/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121" name="Frihåndsform 120"/>
            <p:cNvSpPr/>
            <p:nvPr/>
          </p:nvSpPr>
          <p:spPr>
            <a:xfrm>
              <a:off x="4201235" y="2627417"/>
              <a:ext cx="617838" cy="316924"/>
            </a:xfrm>
            <a:custGeom>
              <a:avLst/>
              <a:gdLst>
                <a:gd name="connsiteX0" fmla="*/ 0 w 617838"/>
                <a:gd name="connsiteY0" fmla="*/ 316924 h 316924"/>
                <a:gd name="connsiteX1" fmla="*/ 230660 w 617838"/>
                <a:gd name="connsiteY1" fmla="*/ 234546 h 316924"/>
                <a:gd name="connsiteX2" fmla="*/ 304800 w 617838"/>
                <a:gd name="connsiteY2" fmla="*/ 201594 h 316924"/>
                <a:gd name="connsiteX3" fmla="*/ 584887 w 617838"/>
                <a:gd name="connsiteY3" fmla="*/ 20362 h 316924"/>
                <a:gd name="connsiteX4" fmla="*/ 601363 w 617838"/>
                <a:gd name="connsiteY4" fmla="*/ 12124 h 316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7838" h="316924">
                  <a:moveTo>
                    <a:pt x="0" y="316924"/>
                  </a:moveTo>
                  <a:lnTo>
                    <a:pt x="230660" y="234546"/>
                  </a:lnTo>
                  <a:cubicBezTo>
                    <a:pt x="281460" y="215324"/>
                    <a:pt x="245762" y="237291"/>
                    <a:pt x="304800" y="201594"/>
                  </a:cubicBezTo>
                  <a:cubicBezTo>
                    <a:pt x="363838" y="165897"/>
                    <a:pt x="535460" y="51940"/>
                    <a:pt x="584887" y="20362"/>
                  </a:cubicBezTo>
                  <a:cubicBezTo>
                    <a:pt x="634314" y="-11216"/>
                    <a:pt x="617838" y="454"/>
                    <a:pt x="601363" y="12124"/>
                  </a:cubicBezTo>
                </a:path>
              </a:pathLst>
            </a:custGeom>
            <a:noFill/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122" name="Frihåndsform 121"/>
            <p:cNvSpPr/>
            <p:nvPr/>
          </p:nvSpPr>
          <p:spPr>
            <a:xfrm>
              <a:off x="4015885" y="1530982"/>
              <a:ext cx="444843" cy="585106"/>
            </a:xfrm>
            <a:custGeom>
              <a:avLst/>
              <a:gdLst>
                <a:gd name="connsiteX0" fmla="*/ 444843 w 444843"/>
                <a:gd name="connsiteY0" fmla="*/ 585106 h 585106"/>
                <a:gd name="connsiteX1" fmla="*/ 197708 w 444843"/>
                <a:gd name="connsiteY1" fmla="*/ 305020 h 585106"/>
                <a:gd name="connsiteX2" fmla="*/ 107092 w 444843"/>
                <a:gd name="connsiteY2" fmla="*/ 156739 h 585106"/>
                <a:gd name="connsiteX3" fmla="*/ 24713 w 444843"/>
                <a:gd name="connsiteY3" fmla="*/ 24933 h 585106"/>
                <a:gd name="connsiteX4" fmla="*/ 0 w 444843"/>
                <a:gd name="connsiteY4" fmla="*/ 220 h 585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4843" h="585106">
                  <a:moveTo>
                    <a:pt x="444843" y="585106"/>
                  </a:moveTo>
                  <a:cubicBezTo>
                    <a:pt x="349421" y="480760"/>
                    <a:pt x="254000" y="376415"/>
                    <a:pt x="197708" y="305020"/>
                  </a:cubicBezTo>
                  <a:cubicBezTo>
                    <a:pt x="141416" y="233625"/>
                    <a:pt x="135924" y="203420"/>
                    <a:pt x="107092" y="156739"/>
                  </a:cubicBezTo>
                  <a:cubicBezTo>
                    <a:pt x="78260" y="110058"/>
                    <a:pt x="42562" y="51020"/>
                    <a:pt x="24713" y="24933"/>
                  </a:cubicBezTo>
                  <a:cubicBezTo>
                    <a:pt x="6864" y="-1154"/>
                    <a:pt x="3432" y="-467"/>
                    <a:pt x="0" y="220"/>
                  </a:cubicBezTo>
                </a:path>
              </a:pathLst>
            </a:custGeom>
            <a:noFill/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123" name="Frihåndsform 122"/>
            <p:cNvSpPr/>
            <p:nvPr/>
          </p:nvSpPr>
          <p:spPr>
            <a:xfrm>
              <a:off x="3915645" y="2484907"/>
              <a:ext cx="420130" cy="123567"/>
            </a:xfrm>
            <a:custGeom>
              <a:avLst/>
              <a:gdLst>
                <a:gd name="connsiteX0" fmla="*/ 420130 w 420130"/>
                <a:gd name="connsiteY0" fmla="*/ 123567 h 123567"/>
                <a:gd name="connsiteX1" fmla="*/ 189471 w 420130"/>
                <a:gd name="connsiteY1" fmla="*/ 74140 h 123567"/>
                <a:gd name="connsiteX2" fmla="*/ 164757 w 420130"/>
                <a:gd name="connsiteY2" fmla="*/ 74140 h 123567"/>
                <a:gd name="connsiteX3" fmla="*/ 98854 w 420130"/>
                <a:gd name="connsiteY3" fmla="*/ 41189 h 123567"/>
                <a:gd name="connsiteX4" fmla="*/ 32952 w 420130"/>
                <a:gd name="connsiteY4" fmla="*/ 16475 h 123567"/>
                <a:gd name="connsiteX5" fmla="*/ 0 w 420130"/>
                <a:gd name="connsiteY5" fmla="*/ 0 h 123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0130" h="123567">
                  <a:moveTo>
                    <a:pt x="420130" y="123567"/>
                  </a:moveTo>
                  <a:lnTo>
                    <a:pt x="189471" y="74140"/>
                  </a:lnTo>
                  <a:cubicBezTo>
                    <a:pt x="146909" y="65902"/>
                    <a:pt x="179860" y="79632"/>
                    <a:pt x="164757" y="74140"/>
                  </a:cubicBezTo>
                  <a:cubicBezTo>
                    <a:pt x="149654" y="68648"/>
                    <a:pt x="120821" y="50800"/>
                    <a:pt x="98854" y="41189"/>
                  </a:cubicBezTo>
                  <a:cubicBezTo>
                    <a:pt x="76886" y="31578"/>
                    <a:pt x="49428" y="23340"/>
                    <a:pt x="32952" y="16475"/>
                  </a:cubicBezTo>
                  <a:cubicBezTo>
                    <a:pt x="16476" y="9610"/>
                    <a:pt x="8238" y="4805"/>
                    <a:pt x="0" y="0"/>
                  </a:cubicBezTo>
                </a:path>
              </a:pathLst>
            </a:custGeom>
            <a:noFill/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124" name="Frihåndsform 123"/>
            <p:cNvSpPr/>
            <p:nvPr/>
          </p:nvSpPr>
          <p:spPr>
            <a:xfrm>
              <a:off x="7516966" y="2206046"/>
              <a:ext cx="105380" cy="956248"/>
            </a:xfrm>
            <a:custGeom>
              <a:avLst/>
              <a:gdLst>
                <a:gd name="connsiteX0" fmla="*/ 0 w 105380"/>
                <a:gd name="connsiteY0" fmla="*/ 956248 h 956248"/>
                <a:gd name="connsiteX1" fmla="*/ 24713 w 105380"/>
                <a:gd name="connsiteY1" fmla="*/ 717351 h 956248"/>
                <a:gd name="connsiteX2" fmla="*/ 98854 w 105380"/>
                <a:gd name="connsiteY2" fmla="*/ 470215 h 956248"/>
                <a:gd name="connsiteX3" fmla="*/ 98854 w 105380"/>
                <a:gd name="connsiteY3" fmla="*/ 74799 h 956248"/>
                <a:gd name="connsiteX4" fmla="*/ 74140 w 105380"/>
                <a:gd name="connsiteY4" fmla="*/ 659 h 956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380" h="956248">
                  <a:moveTo>
                    <a:pt x="0" y="956248"/>
                  </a:moveTo>
                  <a:cubicBezTo>
                    <a:pt x="4118" y="877302"/>
                    <a:pt x="8237" y="798356"/>
                    <a:pt x="24713" y="717351"/>
                  </a:cubicBezTo>
                  <a:cubicBezTo>
                    <a:pt x="41189" y="636346"/>
                    <a:pt x="86497" y="577307"/>
                    <a:pt x="98854" y="470215"/>
                  </a:cubicBezTo>
                  <a:cubicBezTo>
                    <a:pt x="111211" y="363123"/>
                    <a:pt x="102973" y="153058"/>
                    <a:pt x="98854" y="74799"/>
                  </a:cubicBezTo>
                  <a:cubicBezTo>
                    <a:pt x="94735" y="-3460"/>
                    <a:pt x="84437" y="-1401"/>
                    <a:pt x="74140" y="659"/>
                  </a:cubicBezTo>
                </a:path>
              </a:pathLst>
            </a:custGeom>
            <a:noFill/>
            <a:ln w="635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125" name="Frihåndsform 124"/>
            <p:cNvSpPr/>
            <p:nvPr/>
          </p:nvSpPr>
          <p:spPr>
            <a:xfrm>
              <a:off x="3231705" y="878346"/>
              <a:ext cx="432826" cy="677569"/>
            </a:xfrm>
            <a:custGeom>
              <a:avLst/>
              <a:gdLst>
                <a:gd name="connsiteX0" fmla="*/ 1585 w 432826"/>
                <a:gd name="connsiteY0" fmla="*/ 677569 h 677569"/>
                <a:gd name="connsiteX1" fmla="*/ 1585 w 432826"/>
                <a:gd name="connsiteY1" fmla="*/ 619905 h 677569"/>
                <a:gd name="connsiteX2" fmla="*/ 18061 w 432826"/>
                <a:gd name="connsiteY2" fmla="*/ 562240 h 677569"/>
                <a:gd name="connsiteX3" fmla="*/ 42774 w 432826"/>
                <a:gd name="connsiteY3" fmla="*/ 232726 h 677569"/>
                <a:gd name="connsiteX4" fmla="*/ 108677 w 432826"/>
                <a:gd name="connsiteY4" fmla="*/ 175061 h 677569"/>
                <a:gd name="connsiteX5" fmla="*/ 182817 w 432826"/>
                <a:gd name="connsiteY5" fmla="*/ 117397 h 677569"/>
                <a:gd name="connsiteX6" fmla="*/ 405239 w 432826"/>
                <a:gd name="connsiteY6" fmla="*/ 10305 h 677569"/>
                <a:gd name="connsiteX7" fmla="*/ 421715 w 432826"/>
                <a:gd name="connsiteY7" fmla="*/ 10305 h 677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2826" h="677569">
                  <a:moveTo>
                    <a:pt x="1585" y="677569"/>
                  </a:moveTo>
                  <a:cubicBezTo>
                    <a:pt x="212" y="658347"/>
                    <a:pt x="-1161" y="639126"/>
                    <a:pt x="1585" y="619905"/>
                  </a:cubicBezTo>
                  <a:cubicBezTo>
                    <a:pt x="4331" y="600684"/>
                    <a:pt x="11196" y="626770"/>
                    <a:pt x="18061" y="562240"/>
                  </a:cubicBezTo>
                  <a:cubicBezTo>
                    <a:pt x="24926" y="497710"/>
                    <a:pt x="27671" y="297256"/>
                    <a:pt x="42774" y="232726"/>
                  </a:cubicBezTo>
                  <a:cubicBezTo>
                    <a:pt x="57877" y="168196"/>
                    <a:pt x="85337" y="194282"/>
                    <a:pt x="108677" y="175061"/>
                  </a:cubicBezTo>
                  <a:cubicBezTo>
                    <a:pt x="132017" y="155840"/>
                    <a:pt x="133390" y="144856"/>
                    <a:pt x="182817" y="117397"/>
                  </a:cubicBezTo>
                  <a:cubicBezTo>
                    <a:pt x="232244" y="89938"/>
                    <a:pt x="365423" y="28154"/>
                    <a:pt x="405239" y="10305"/>
                  </a:cubicBezTo>
                  <a:cubicBezTo>
                    <a:pt x="445055" y="-7544"/>
                    <a:pt x="433385" y="1380"/>
                    <a:pt x="421715" y="10305"/>
                  </a:cubicBezTo>
                </a:path>
              </a:pathLst>
            </a:custGeom>
            <a:noFill/>
            <a:ln w="38100">
              <a:solidFill>
                <a:srgbClr val="E1E60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126" name="Frihåndsform 125"/>
            <p:cNvSpPr/>
            <p:nvPr/>
          </p:nvSpPr>
          <p:spPr>
            <a:xfrm>
              <a:off x="2154133" y="1407634"/>
              <a:ext cx="815546" cy="125229"/>
            </a:xfrm>
            <a:custGeom>
              <a:avLst/>
              <a:gdLst>
                <a:gd name="connsiteX0" fmla="*/ 815546 w 815546"/>
                <a:gd name="connsiteY0" fmla="*/ 0 h 125229"/>
                <a:gd name="connsiteX1" fmla="*/ 634314 w 815546"/>
                <a:gd name="connsiteY1" fmla="*/ 115330 h 125229"/>
                <a:gd name="connsiteX2" fmla="*/ 395417 w 815546"/>
                <a:gd name="connsiteY2" fmla="*/ 115330 h 125229"/>
                <a:gd name="connsiteX3" fmla="*/ 181233 w 815546"/>
                <a:gd name="connsiteY3" fmla="*/ 82379 h 125229"/>
                <a:gd name="connsiteX4" fmla="*/ 0 w 815546"/>
                <a:gd name="connsiteY4" fmla="*/ 74141 h 125229"/>
                <a:gd name="connsiteX5" fmla="*/ 0 w 815546"/>
                <a:gd name="connsiteY5" fmla="*/ 74141 h 125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15546" h="125229">
                  <a:moveTo>
                    <a:pt x="815546" y="0"/>
                  </a:moveTo>
                  <a:cubicBezTo>
                    <a:pt x="759940" y="48054"/>
                    <a:pt x="704335" y="96108"/>
                    <a:pt x="634314" y="115330"/>
                  </a:cubicBezTo>
                  <a:cubicBezTo>
                    <a:pt x="564292" y="134552"/>
                    <a:pt x="470930" y="120822"/>
                    <a:pt x="395417" y="115330"/>
                  </a:cubicBezTo>
                  <a:cubicBezTo>
                    <a:pt x="319904" y="109838"/>
                    <a:pt x="247136" y="89244"/>
                    <a:pt x="181233" y="82379"/>
                  </a:cubicBezTo>
                  <a:cubicBezTo>
                    <a:pt x="115330" y="75514"/>
                    <a:pt x="0" y="74141"/>
                    <a:pt x="0" y="74141"/>
                  </a:cubicBezTo>
                  <a:lnTo>
                    <a:pt x="0" y="74141"/>
                  </a:lnTo>
                </a:path>
              </a:pathLst>
            </a:custGeom>
            <a:noFill/>
            <a:ln w="38100">
              <a:solidFill>
                <a:srgbClr val="E1E60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127" name="Frihåndsform 126"/>
            <p:cNvSpPr/>
            <p:nvPr/>
          </p:nvSpPr>
          <p:spPr>
            <a:xfrm>
              <a:off x="6264814" y="1874784"/>
              <a:ext cx="1345002" cy="687696"/>
            </a:xfrm>
            <a:custGeom>
              <a:avLst/>
              <a:gdLst>
                <a:gd name="connsiteX0" fmla="*/ 0 w 1357872"/>
                <a:gd name="connsiteY0" fmla="*/ 389951 h 687696"/>
                <a:gd name="connsiteX1" fmla="*/ 467833 w 1357872"/>
                <a:gd name="connsiteY1" fmla="*/ 7179 h 687696"/>
                <a:gd name="connsiteX2" fmla="*/ 1350335 w 1357872"/>
                <a:gd name="connsiteY2" fmla="*/ 687663 h 68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57872" h="687696">
                  <a:moveTo>
                    <a:pt x="0" y="389951"/>
                  </a:moveTo>
                  <a:cubicBezTo>
                    <a:pt x="121388" y="173755"/>
                    <a:pt x="242777" y="-42440"/>
                    <a:pt x="467833" y="7179"/>
                  </a:cubicBezTo>
                  <a:cubicBezTo>
                    <a:pt x="692889" y="56798"/>
                    <a:pt x="1440712" y="692979"/>
                    <a:pt x="1350335" y="687663"/>
                  </a:cubicBezTo>
                </a:path>
              </a:pathLst>
            </a:custGeom>
            <a:noFill/>
            <a:ln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sp>
        <p:nvSpPr>
          <p:cNvPr id="64" name="Plassholder for dato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nb-NO" dirty="0" smtClean="0"/>
              <a:t>26.06.2018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258775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Kryssystem</a:t>
            </a:r>
            <a:r>
              <a:rPr lang="nb-NO" dirty="0" smtClean="0"/>
              <a:t> og kryssdeler</a:t>
            </a:r>
            <a:endParaRPr lang="nb-NO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nb-NO" dirty="0"/>
              <a:t>Ny </a:t>
            </a:r>
            <a:r>
              <a:rPr lang="nb-NO" dirty="0" err="1"/>
              <a:t>vegreferansemodell</a:t>
            </a:r>
            <a:endParaRPr lang="nb-NO" dirty="0"/>
          </a:p>
        </p:txBody>
      </p:sp>
      <p:sp>
        <p:nvSpPr>
          <p:cNvPr id="8" name="Plassholder for dato 4"/>
          <p:cNvSpPr txBox="1">
            <a:spLocks/>
          </p:cNvSpPr>
          <p:nvPr/>
        </p:nvSpPr>
        <p:spPr>
          <a:xfrm>
            <a:off x="258951" y="6385407"/>
            <a:ext cx="1025822" cy="172125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nb-NO"/>
            </a:defPPr>
            <a:lvl1pPr marL="0" algn="ctr" defTabSz="914400" rtl="0" eaLnBrk="1" latinLnBrk="0" hangingPunct="1">
              <a:defRPr sz="900" b="0" kern="1200" spc="8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nb-NO" dirty="0"/>
          </a:p>
        </p:txBody>
      </p:sp>
      <p:sp>
        <p:nvSpPr>
          <p:cNvPr id="42" name="Rektangel 41"/>
          <p:cNvSpPr/>
          <p:nvPr/>
        </p:nvSpPr>
        <p:spPr>
          <a:xfrm>
            <a:off x="256110" y="1720197"/>
            <a:ext cx="2743759" cy="2308324"/>
          </a:xfrm>
          <a:prstGeom prst="rect">
            <a:avLst/>
          </a:prstGeom>
          <a:ln w="12700">
            <a:solidFill>
              <a:schemeClr val="tx2"/>
            </a:solidFill>
          </a:ln>
        </p:spPr>
        <p:txBody>
          <a:bodyPr wrap="square">
            <a:spAutoFit/>
          </a:bodyPr>
          <a:lstStyle/>
          <a:p>
            <a:pPr marL="171450" indent="-171450">
              <a:buFont typeface="Courier New" panose="02070309020205020404" pitchFamily="49" charset="0"/>
              <a:buChar char="o"/>
            </a:pPr>
            <a:r>
              <a:rPr lang="nb-NO" sz="1200" dirty="0" err="1" smtClean="0"/>
              <a:t>Kryssystem</a:t>
            </a:r>
            <a:r>
              <a:rPr lang="nb-NO" sz="1200" dirty="0" smtClean="0"/>
              <a:t> består av en rekke kryssdeler, og angir med det hvilke deler av et kryss som forvaltningsmessig hører sammen.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nb-NO" sz="1200" dirty="0" err="1"/>
              <a:t>Kryssystem</a:t>
            </a:r>
            <a:r>
              <a:rPr lang="nb-NO" sz="1200" dirty="0"/>
              <a:t> dekker rundkjøringer og rampekryss.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nb-NO" sz="1200" dirty="0" err="1" smtClean="0"/>
              <a:t>Kryssystemet</a:t>
            </a:r>
            <a:r>
              <a:rPr lang="nb-NO" sz="1200" dirty="0" smtClean="0"/>
              <a:t> er stedfestet på hovedløpet, </a:t>
            </a:r>
            <a:r>
              <a:rPr lang="nb-NO" sz="1200" dirty="0" err="1" smtClean="0"/>
              <a:t>evt</a:t>
            </a:r>
            <a:r>
              <a:rPr lang="nb-NO" sz="1200" dirty="0" smtClean="0"/>
              <a:t> en arm, til vegen.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nb-NO" sz="1200" dirty="0" err="1" smtClean="0"/>
              <a:t>Vegobjekt</a:t>
            </a:r>
            <a:r>
              <a:rPr lang="nb-NO" sz="1200" dirty="0" smtClean="0"/>
              <a:t> </a:t>
            </a:r>
            <a:r>
              <a:rPr lang="nb-NO" sz="1200" dirty="0" smtClean="0">
                <a:hlinkClick r:id="rId3"/>
              </a:rPr>
              <a:t>37 – Vegkryss </a:t>
            </a:r>
            <a:r>
              <a:rPr lang="nb-NO" sz="1200" dirty="0" smtClean="0"/>
              <a:t>holder på vanlige kryssegenskaper.</a:t>
            </a:r>
          </a:p>
        </p:txBody>
      </p:sp>
      <p:grpSp>
        <p:nvGrpSpPr>
          <p:cNvPr id="51" name="Gruppe 50"/>
          <p:cNvGrpSpPr/>
          <p:nvPr/>
        </p:nvGrpSpPr>
        <p:grpSpPr>
          <a:xfrm>
            <a:off x="3272956" y="5038115"/>
            <a:ext cx="3359437" cy="923330"/>
            <a:chOff x="218183" y="4466091"/>
            <a:chExt cx="3359437" cy="923330"/>
          </a:xfrm>
        </p:grpSpPr>
        <p:sp>
          <p:nvSpPr>
            <p:cNvPr id="43" name="Ellipse 42"/>
            <p:cNvSpPr/>
            <p:nvPr/>
          </p:nvSpPr>
          <p:spPr>
            <a:xfrm>
              <a:off x="386676" y="4585307"/>
              <a:ext cx="139426" cy="118415"/>
            </a:xfrm>
            <a:prstGeom prst="ellipse">
              <a:avLst/>
            </a:prstGeom>
            <a:solidFill>
              <a:schemeClr val="accent6">
                <a:lumMod val="90000"/>
                <a:lumOff val="10000"/>
              </a:schemeClr>
            </a:solidFill>
            <a:ln>
              <a:solidFill>
                <a:schemeClr val="accent6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cxnSp>
          <p:nvCxnSpPr>
            <p:cNvPr id="44" name="Rett linje 43"/>
            <p:cNvCxnSpPr/>
            <p:nvPr/>
          </p:nvCxnSpPr>
          <p:spPr>
            <a:xfrm>
              <a:off x="337084" y="4927756"/>
              <a:ext cx="219038" cy="0"/>
            </a:xfrm>
            <a:prstGeom prst="line">
              <a:avLst/>
            </a:prstGeom>
            <a:ln w="635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kstSylinder 45"/>
            <p:cNvSpPr txBox="1"/>
            <p:nvPr/>
          </p:nvSpPr>
          <p:spPr>
            <a:xfrm>
              <a:off x="694594" y="4466091"/>
              <a:ext cx="288302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nb-NO" sz="1200" dirty="0" err="1" smtClean="0"/>
                <a:t>Kryssystem</a:t>
              </a:r>
              <a:endParaRPr lang="nb-NO" sz="1200" dirty="0" smtClean="0"/>
            </a:p>
            <a:p>
              <a:pPr>
                <a:lnSpc>
                  <a:spcPct val="150000"/>
                </a:lnSpc>
              </a:pPr>
              <a:r>
                <a:rPr lang="nb-NO" sz="1200" dirty="0" smtClean="0"/>
                <a:t>Kryssdel</a:t>
              </a:r>
            </a:p>
            <a:p>
              <a:pPr>
                <a:lnSpc>
                  <a:spcPct val="150000"/>
                </a:lnSpc>
              </a:pPr>
              <a:r>
                <a:rPr lang="nb-NO" sz="1200" dirty="0" smtClean="0"/>
                <a:t>Nummer for den enkelte kryssdel</a:t>
              </a:r>
              <a:endParaRPr lang="nb-NO" sz="1200" dirty="0"/>
            </a:p>
          </p:txBody>
        </p:sp>
        <p:sp>
          <p:nvSpPr>
            <p:cNvPr id="50" name="TekstSylinder 49"/>
            <p:cNvSpPr txBox="1"/>
            <p:nvPr/>
          </p:nvSpPr>
          <p:spPr>
            <a:xfrm>
              <a:off x="218183" y="5085940"/>
              <a:ext cx="57259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b-NO" sz="1200" dirty="0" smtClean="0"/>
                <a:t>1, 2..</a:t>
              </a:r>
              <a:endParaRPr lang="nb-NO" sz="1200" dirty="0"/>
            </a:p>
          </p:txBody>
        </p:sp>
      </p:grpSp>
      <p:grpSp>
        <p:nvGrpSpPr>
          <p:cNvPr id="122" name="Gruppe 121"/>
          <p:cNvGrpSpPr/>
          <p:nvPr/>
        </p:nvGrpSpPr>
        <p:grpSpPr>
          <a:xfrm>
            <a:off x="2323115" y="1844824"/>
            <a:ext cx="5417238" cy="3057479"/>
            <a:chOff x="2323114" y="1844824"/>
            <a:chExt cx="6466183" cy="3769212"/>
          </a:xfrm>
        </p:grpSpPr>
        <p:sp>
          <p:nvSpPr>
            <p:cNvPr id="7" name="Frihåndsform 6"/>
            <p:cNvSpPr/>
            <p:nvPr/>
          </p:nvSpPr>
          <p:spPr>
            <a:xfrm>
              <a:off x="4355976" y="2859971"/>
              <a:ext cx="2895403" cy="1703489"/>
            </a:xfrm>
            <a:custGeom>
              <a:avLst/>
              <a:gdLst>
                <a:gd name="connsiteX0" fmla="*/ 2817845 w 2817845"/>
                <a:gd name="connsiteY0" fmla="*/ 0 h 1660849"/>
                <a:gd name="connsiteX1" fmla="*/ 2052735 w 2817845"/>
                <a:gd name="connsiteY1" fmla="*/ 398106 h 1660849"/>
                <a:gd name="connsiteX2" fmla="*/ 964164 w 2817845"/>
                <a:gd name="connsiteY2" fmla="*/ 1082351 h 1660849"/>
                <a:gd name="connsiteX3" fmla="*/ 0 w 2817845"/>
                <a:gd name="connsiteY3" fmla="*/ 1660849 h 1660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17845" h="1660849">
                  <a:moveTo>
                    <a:pt x="2817845" y="0"/>
                  </a:moveTo>
                  <a:cubicBezTo>
                    <a:pt x="2589763" y="108857"/>
                    <a:pt x="2361682" y="217714"/>
                    <a:pt x="2052735" y="398106"/>
                  </a:cubicBezTo>
                  <a:cubicBezTo>
                    <a:pt x="1743788" y="578498"/>
                    <a:pt x="1306286" y="871894"/>
                    <a:pt x="964164" y="1082351"/>
                  </a:cubicBezTo>
                  <a:cubicBezTo>
                    <a:pt x="622042" y="1292808"/>
                    <a:pt x="163804" y="1566506"/>
                    <a:pt x="0" y="1660849"/>
                  </a:cubicBezTo>
                </a:path>
              </a:pathLst>
            </a:custGeom>
            <a:noFill/>
            <a:ln w="635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cxnSp>
          <p:nvCxnSpPr>
            <p:cNvPr id="11" name="Rett linje 10"/>
            <p:cNvCxnSpPr/>
            <p:nvPr/>
          </p:nvCxnSpPr>
          <p:spPr>
            <a:xfrm flipV="1">
              <a:off x="2323114" y="4534721"/>
              <a:ext cx="2103981" cy="1079315"/>
            </a:xfrm>
            <a:prstGeom prst="line">
              <a:avLst/>
            </a:prstGeom>
            <a:ln w="635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Rett linje 14"/>
            <p:cNvCxnSpPr/>
            <p:nvPr/>
          </p:nvCxnSpPr>
          <p:spPr>
            <a:xfrm>
              <a:off x="5164732" y="4105683"/>
              <a:ext cx="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Rett linje 15"/>
            <p:cNvCxnSpPr>
              <a:stCxn id="21" idx="1"/>
            </p:cNvCxnSpPr>
            <p:nvPr/>
          </p:nvCxnSpPr>
          <p:spPr>
            <a:xfrm flipH="1" flipV="1">
              <a:off x="4499992" y="1844824"/>
              <a:ext cx="424526" cy="827725"/>
            </a:xfrm>
            <a:prstGeom prst="line">
              <a:avLst/>
            </a:prstGeom>
            <a:ln w="635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Rett linje 16"/>
            <p:cNvCxnSpPr/>
            <p:nvPr/>
          </p:nvCxnSpPr>
          <p:spPr>
            <a:xfrm flipH="1" flipV="1">
              <a:off x="6832727" y="4865659"/>
              <a:ext cx="302192" cy="383714"/>
            </a:xfrm>
            <a:prstGeom prst="line">
              <a:avLst/>
            </a:prstGeom>
            <a:ln w="635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Rett linje 17"/>
            <p:cNvCxnSpPr>
              <a:stCxn id="7" idx="0"/>
              <a:endCxn id="23" idx="0"/>
            </p:cNvCxnSpPr>
            <p:nvPr/>
          </p:nvCxnSpPr>
          <p:spPr>
            <a:xfrm flipV="1">
              <a:off x="7251379" y="2535479"/>
              <a:ext cx="610101" cy="324492"/>
            </a:xfrm>
            <a:prstGeom prst="line">
              <a:avLst/>
            </a:prstGeom>
            <a:ln w="635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Rett linje 18"/>
            <p:cNvCxnSpPr/>
            <p:nvPr/>
          </p:nvCxnSpPr>
          <p:spPr>
            <a:xfrm flipH="1">
              <a:off x="7877765" y="1998482"/>
              <a:ext cx="911532" cy="522442"/>
            </a:xfrm>
            <a:prstGeom prst="line">
              <a:avLst/>
            </a:prstGeom>
            <a:ln w="635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Rett linje 19"/>
            <p:cNvCxnSpPr>
              <a:stCxn id="21" idx="5"/>
              <a:endCxn id="22" idx="1"/>
            </p:cNvCxnSpPr>
            <p:nvPr/>
          </p:nvCxnSpPr>
          <p:spPr>
            <a:xfrm>
              <a:off x="5265820" y="3030526"/>
              <a:ext cx="1202172" cy="1465308"/>
            </a:xfrm>
            <a:prstGeom prst="line">
              <a:avLst/>
            </a:prstGeom>
            <a:ln w="635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Ellipse 20"/>
            <p:cNvSpPr/>
            <p:nvPr/>
          </p:nvSpPr>
          <p:spPr>
            <a:xfrm>
              <a:off x="4853832" y="2598409"/>
              <a:ext cx="482674" cy="506257"/>
            </a:xfrm>
            <a:prstGeom prst="ellipse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22" name="Ellipse 21"/>
            <p:cNvSpPr/>
            <p:nvPr/>
          </p:nvSpPr>
          <p:spPr>
            <a:xfrm>
              <a:off x="6388263" y="4418347"/>
              <a:ext cx="544424" cy="529112"/>
            </a:xfrm>
            <a:prstGeom prst="ellipse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23" name="Frihåndsform 22"/>
            <p:cNvSpPr/>
            <p:nvPr/>
          </p:nvSpPr>
          <p:spPr>
            <a:xfrm>
              <a:off x="5332676" y="2501189"/>
              <a:ext cx="2528804" cy="363586"/>
            </a:xfrm>
            <a:custGeom>
              <a:avLst/>
              <a:gdLst>
                <a:gd name="connsiteX0" fmla="*/ 2488164 w 2488164"/>
                <a:gd name="connsiteY0" fmla="*/ 34290 h 363586"/>
                <a:gd name="connsiteX1" fmla="*/ 2326433 w 2488164"/>
                <a:gd name="connsiteY1" fmla="*/ 3188 h 363586"/>
                <a:gd name="connsiteX2" fmla="*/ 2102498 w 2488164"/>
                <a:gd name="connsiteY2" fmla="*/ 102715 h 363586"/>
                <a:gd name="connsiteX3" fmla="*/ 1356049 w 2488164"/>
                <a:gd name="connsiteY3" fmla="*/ 351531 h 363586"/>
                <a:gd name="connsiteX4" fmla="*/ 0 w 2488164"/>
                <a:gd name="connsiteY4" fmla="*/ 301768 h 363586"/>
                <a:gd name="connsiteX0" fmla="*/ 2528804 w 2528804"/>
                <a:gd name="connsiteY0" fmla="*/ 34290 h 363586"/>
                <a:gd name="connsiteX1" fmla="*/ 2367073 w 2528804"/>
                <a:gd name="connsiteY1" fmla="*/ 3188 h 363586"/>
                <a:gd name="connsiteX2" fmla="*/ 2143138 w 2528804"/>
                <a:gd name="connsiteY2" fmla="*/ 102715 h 363586"/>
                <a:gd name="connsiteX3" fmla="*/ 1396689 w 2528804"/>
                <a:gd name="connsiteY3" fmla="*/ 351531 h 363586"/>
                <a:gd name="connsiteX4" fmla="*/ 0 w 2528804"/>
                <a:gd name="connsiteY4" fmla="*/ 301768 h 363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8804" h="363586">
                  <a:moveTo>
                    <a:pt x="2528804" y="34290"/>
                  </a:moveTo>
                  <a:cubicBezTo>
                    <a:pt x="2480077" y="13037"/>
                    <a:pt x="2431351" y="-8216"/>
                    <a:pt x="2367073" y="3188"/>
                  </a:cubicBezTo>
                  <a:cubicBezTo>
                    <a:pt x="2302795" y="14592"/>
                    <a:pt x="2304869" y="44658"/>
                    <a:pt x="2143138" y="102715"/>
                  </a:cubicBezTo>
                  <a:cubicBezTo>
                    <a:pt x="1981407" y="160772"/>
                    <a:pt x="1747105" y="318356"/>
                    <a:pt x="1396689" y="351531"/>
                  </a:cubicBezTo>
                  <a:cubicBezTo>
                    <a:pt x="1046273" y="384707"/>
                    <a:pt x="502816" y="343237"/>
                    <a:pt x="0" y="301768"/>
                  </a:cubicBezTo>
                </a:path>
              </a:pathLst>
            </a:cu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24" name="Frihåndsform 23"/>
            <p:cNvSpPr/>
            <p:nvPr/>
          </p:nvSpPr>
          <p:spPr>
            <a:xfrm>
              <a:off x="4251157" y="4481553"/>
              <a:ext cx="2161138" cy="349152"/>
            </a:xfrm>
            <a:custGeom>
              <a:avLst/>
              <a:gdLst>
                <a:gd name="connsiteX0" fmla="*/ 0 w 2158481"/>
                <a:gd name="connsiteY0" fmla="*/ 138664 h 321462"/>
                <a:gd name="connsiteX1" fmla="*/ 472751 w 2158481"/>
                <a:gd name="connsiteY1" fmla="*/ 1815 h 321462"/>
                <a:gd name="connsiteX2" fmla="*/ 1107232 w 2158481"/>
                <a:gd name="connsiteY2" fmla="*/ 76460 h 321462"/>
                <a:gd name="connsiteX3" fmla="*/ 1785257 w 2158481"/>
                <a:gd name="connsiteY3" fmla="*/ 300395 h 321462"/>
                <a:gd name="connsiteX4" fmla="*/ 2158481 w 2158481"/>
                <a:gd name="connsiteY4" fmla="*/ 319056 h 321462"/>
                <a:gd name="connsiteX0" fmla="*/ 0 w 2133407"/>
                <a:gd name="connsiteY0" fmla="*/ 138664 h 314267"/>
                <a:gd name="connsiteX1" fmla="*/ 472751 w 2133407"/>
                <a:gd name="connsiteY1" fmla="*/ 1815 h 314267"/>
                <a:gd name="connsiteX2" fmla="*/ 1107232 w 2133407"/>
                <a:gd name="connsiteY2" fmla="*/ 76460 h 314267"/>
                <a:gd name="connsiteX3" fmla="*/ 1785257 w 2133407"/>
                <a:gd name="connsiteY3" fmla="*/ 300395 h 314267"/>
                <a:gd name="connsiteX4" fmla="*/ 2133407 w 2133407"/>
                <a:gd name="connsiteY4" fmla="*/ 289335 h 314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3407" h="314267">
                  <a:moveTo>
                    <a:pt x="0" y="138664"/>
                  </a:moveTo>
                  <a:cubicBezTo>
                    <a:pt x="144106" y="75423"/>
                    <a:pt x="288212" y="12182"/>
                    <a:pt x="472751" y="1815"/>
                  </a:cubicBezTo>
                  <a:cubicBezTo>
                    <a:pt x="657290" y="-8552"/>
                    <a:pt x="888481" y="26697"/>
                    <a:pt x="1107232" y="76460"/>
                  </a:cubicBezTo>
                  <a:cubicBezTo>
                    <a:pt x="1325983" y="126223"/>
                    <a:pt x="1610049" y="259962"/>
                    <a:pt x="1785257" y="300395"/>
                  </a:cubicBezTo>
                  <a:cubicBezTo>
                    <a:pt x="1960465" y="340828"/>
                    <a:pt x="2077423" y="278968"/>
                    <a:pt x="2133407" y="289335"/>
                  </a:cubicBezTo>
                </a:path>
              </a:pathLst>
            </a:cu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25" name="Frihåndsform 24"/>
            <p:cNvSpPr/>
            <p:nvPr/>
          </p:nvSpPr>
          <p:spPr>
            <a:xfrm>
              <a:off x="3419873" y="3078417"/>
              <a:ext cx="1577854" cy="1957667"/>
            </a:xfrm>
            <a:custGeom>
              <a:avLst/>
              <a:gdLst>
                <a:gd name="connsiteX0" fmla="*/ 12677 w 1526715"/>
                <a:gd name="connsiteY0" fmla="*/ 1922107 h 1922107"/>
                <a:gd name="connsiteX1" fmla="*/ 118424 w 1526715"/>
                <a:gd name="connsiteY1" fmla="*/ 1716833 h 1922107"/>
                <a:gd name="connsiteX2" fmla="*/ 871093 w 1526715"/>
                <a:gd name="connsiteY2" fmla="*/ 1194319 h 1922107"/>
                <a:gd name="connsiteX3" fmla="*/ 1430930 w 1526715"/>
                <a:gd name="connsiteY3" fmla="*/ 653143 h 1922107"/>
                <a:gd name="connsiteX4" fmla="*/ 1524236 w 1526715"/>
                <a:gd name="connsiteY4" fmla="*/ 0 h 1922107"/>
                <a:gd name="connsiteX0" fmla="*/ 12677 w 1577854"/>
                <a:gd name="connsiteY0" fmla="*/ 1957667 h 1957667"/>
                <a:gd name="connsiteX1" fmla="*/ 118424 w 1577854"/>
                <a:gd name="connsiteY1" fmla="*/ 1752393 h 1957667"/>
                <a:gd name="connsiteX2" fmla="*/ 871093 w 1577854"/>
                <a:gd name="connsiteY2" fmla="*/ 1229879 h 1957667"/>
                <a:gd name="connsiteX3" fmla="*/ 1430930 w 1577854"/>
                <a:gd name="connsiteY3" fmla="*/ 688703 h 1957667"/>
                <a:gd name="connsiteX4" fmla="*/ 1577576 w 1577854"/>
                <a:gd name="connsiteY4" fmla="*/ 0 h 1957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77854" h="1957667">
                  <a:moveTo>
                    <a:pt x="12677" y="1957667"/>
                  </a:moveTo>
                  <a:cubicBezTo>
                    <a:pt x="-5984" y="1915679"/>
                    <a:pt x="-24645" y="1873691"/>
                    <a:pt x="118424" y="1752393"/>
                  </a:cubicBezTo>
                  <a:cubicBezTo>
                    <a:pt x="261493" y="1631095"/>
                    <a:pt x="652342" y="1407161"/>
                    <a:pt x="871093" y="1229879"/>
                  </a:cubicBezTo>
                  <a:cubicBezTo>
                    <a:pt x="1089844" y="1052597"/>
                    <a:pt x="1322073" y="887756"/>
                    <a:pt x="1430930" y="688703"/>
                  </a:cubicBezTo>
                  <a:cubicBezTo>
                    <a:pt x="1539787" y="489650"/>
                    <a:pt x="1581723" y="106784"/>
                    <a:pt x="1577576" y="0"/>
                  </a:cubicBezTo>
                </a:path>
              </a:pathLst>
            </a:cu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27" name="Ellipse 26"/>
            <p:cNvSpPr/>
            <p:nvPr/>
          </p:nvSpPr>
          <p:spPr>
            <a:xfrm>
              <a:off x="5922550" y="3471624"/>
              <a:ext cx="153929" cy="164815"/>
            </a:xfrm>
            <a:prstGeom prst="ellipse">
              <a:avLst/>
            </a:prstGeom>
            <a:solidFill>
              <a:schemeClr val="accent6">
                <a:lumMod val="90000"/>
                <a:lumOff val="10000"/>
              </a:schemeClr>
            </a:solidFill>
            <a:ln>
              <a:solidFill>
                <a:schemeClr val="accent6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28" name="TekstSylinder 27"/>
            <p:cNvSpPr txBox="1"/>
            <p:nvPr/>
          </p:nvSpPr>
          <p:spPr>
            <a:xfrm>
              <a:off x="5469951" y="4653260"/>
              <a:ext cx="28245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b-NO" sz="1200" dirty="0" smtClean="0"/>
                <a:t>1</a:t>
              </a:r>
              <a:endParaRPr lang="nb-NO" sz="1200" dirty="0"/>
            </a:p>
          </p:txBody>
        </p:sp>
        <p:sp>
          <p:nvSpPr>
            <p:cNvPr id="29" name="TekstSylinder 28"/>
            <p:cNvSpPr txBox="1"/>
            <p:nvPr/>
          </p:nvSpPr>
          <p:spPr>
            <a:xfrm>
              <a:off x="6186228" y="3832989"/>
              <a:ext cx="28245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b-NO" sz="1200" dirty="0" smtClean="0"/>
                <a:t>6</a:t>
              </a:r>
              <a:endParaRPr lang="nb-NO" sz="1200" dirty="0"/>
            </a:p>
          </p:txBody>
        </p:sp>
        <p:sp>
          <p:nvSpPr>
            <p:cNvPr id="30" name="TekstSylinder 29"/>
            <p:cNvSpPr txBox="1"/>
            <p:nvPr/>
          </p:nvSpPr>
          <p:spPr>
            <a:xfrm>
              <a:off x="5320614" y="4220026"/>
              <a:ext cx="28245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b-NO" sz="1200" dirty="0" smtClean="0"/>
                <a:t>5</a:t>
              </a:r>
              <a:endParaRPr lang="nb-NO" sz="1200" dirty="0"/>
            </a:p>
          </p:txBody>
        </p:sp>
        <p:sp>
          <p:nvSpPr>
            <p:cNvPr id="31" name="TekstSylinder 30"/>
            <p:cNvSpPr txBox="1"/>
            <p:nvPr/>
          </p:nvSpPr>
          <p:spPr>
            <a:xfrm>
              <a:off x="5831222" y="4124349"/>
              <a:ext cx="28245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b-NO" sz="1200" dirty="0" smtClean="0"/>
                <a:t>2</a:t>
              </a:r>
              <a:endParaRPr lang="nb-NO" sz="1200" dirty="0"/>
            </a:p>
          </p:txBody>
        </p:sp>
        <p:sp>
          <p:nvSpPr>
            <p:cNvPr id="32" name="TekstSylinder 31"/>
            <p:cNvSpPr txBox="1"/>
            <p:nvPr/>
          </p:nvSpPr>
          <p:spPr>
            <a:xfrm>
              <a:off x="6381478" y="2579987"/>
              <a:ext cx="28245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b-NO" sz="1200" dirty="0" smtClean="0"/>
                <a:t>3</a:t>
              </a:r>
              <a:endParaRPr lang="nb-NO" sz="1200" dirty="0"/>
            </a:p>
          </p:txBody>
        </p:sp>
        <p:sp>
          <p:nvSpPr>
            <p:cNvPr id="33" name="TekstSylinder 32"/>
            <p:cNvSpPr txBox="1"/>
            <p:nvPr/>
          </p:nvSpPr>
          <p:spPr>
            <a:xfrm>
              <a:off x="6499241" y="4558212"/>
              <a:ext cx="28245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b-NO" sz="1200" dirty="0" smtClean="0"/>
                <a:t>7</a:t>
              </a:r>
              <a:endParaRPr lang="nb-NO" sz="1200" dirty="0"/>
            </a:p>
          </p:txBody>
        </p:sp>
        <p:sp>
          <p:nvSpPr>
            <p:cNvPr id="34" name="TekstSylinder 33"/>
            <p:cNvSpPr txBox="1"/>
            <p:nvPr/>
          </p:nvSpPr>
          <p:spPr>
            <a:xfrm>
              <a:off x="4307814" y="3892085"/>
              <a:ext cx="28245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b-NO" sz="1200" dirty="0" smtClean="0"/>
                <a:t>4</a:t>
              </a:r>
              <a:endParaRPr lang="nb-NO" sz="1200" dirty="0"/>
            </a:p>
          </p:txBody>
        </p:sp>
        <p:sp>
          <p:nvSpPr>
            <p:cNvPr id="35" name="Frihåndsform 34"/>
            <p:cNvSpPr/>
            <p:nvPr/>
          </p:nvSpPr>
          <p:spPr>
            <a:xfrm>
              <a:off x="5693975" y="3146901"/>
              <a:ext cx="1210920" cy="1451593"/>
            </a:xfrm>
            <a:custGeom>
              <a:avLst/>
              <a:gdLst>
                <a:gd name="connsiteX0" fmla="*/ 686773 w 1212702"/>
                <a:gd name="connsiteY0" fmla="*/ 1320800 h 1320800"/>
                <a:gd name="connsiteX1" fmla="*/ 399902 w 1212702"/>
                <a:gd name="connsiteY1" fmla="*/ 1290917 h 1320800"/>
                <a:gd name="connsiteX2" fmla="*/ 95102 w 1212702"/>
                <a:gd name="connsiteY2" fmla="*/ 1165411 h 1320800"/>
                <a:gd name="connsiteX3" fmla="*/ 23385 w 1212702"/>
                <a:gd name="connsiteY3" fmla="*/ 872564 h 1320800"/>
                <a:gd name="connsiteX4" fmla="*/ 459667 w 1212702"/>
                <a:gd name="connsiteY4" fmla="*/ 579717 h 1320800"/>
                <a:gd name="connsiteX5" fmla="*/ 955714 w 1212702"/>
                <a:gd name="connsiteY5" fmla="*/ 298823 h 1320800"/>
                <a:gd name="connsiteX6" fmla="*/ 1212702 w 1212702"/>
                <a:gd name="connsiteY6" fmla="*/ 0 h 1320800"/>
                <a:gd name="connsiteX0" fmla="*/ 727417 w 1212702"/>
                <a:gd name="connsiteY0" fmla="*/ 1453009 h 1453009"/>
                <a:gd name="connsiteX1" fmla="*/ 399902 w 1212702"/>
                <a:gd name="connsiteY1" fmla="*/ 1290917 h 1453009"/>
                <a:gd name="connsiteX2" fmla="*/ 95102 w 1212702"/>
                <a:gd name="connsiteY2" fmla="*/ 1165411 h 1453009"/>
                <a:gd name="connsiteX3" fmla="*/ 23385 w 1212702"/>
                <a:gd name="connsiteY3" fmla="*/ 872564 h 1453009"/>
                <a:gd name="connsiteX4" fmla="*/ 459667 w 1212702"/>
                <a:gd name="connsiteY4" fmla="*/ 579717 h 1453009"/>
                <a:gd name="connsiteX5" fmla="*/ 955714 w 1212702"/>
                <a:gd name="connsiteY5" fmla="*/ 298823 h 1453009"/>
                <a:gd name="connsiteX6" fmla="*/ 1212702 w 1212702"/>
                <a:gd name="connsiteY6" fmla="*/ 0 h 1453009"/>
                <a:gd name="connsiteX0" fmla="*/ 725740 w 1211025"/>
                <a:gd name="connsiteY0" fmla="*/ 1453009 h 1453009"/>
                <a:gd name="connsiteX1" fmla="*/ 332179 w 1211025"/>
                <a:gd name="connsiteY1" fmla="*/ 1331597 h 1453009"/>
                <a:gd name="connsiteX2" fmla="*/ 93425 w 1211025"/>
                <a:gd name="connsiteY2" fmla="*/ 1165411 h 1453009"/>
                <a:gd name="connsiteX3" fmla="*/ 21708 w 1211025"/>
                <a:gd name="connsiteY3" fmla="*/ 872564 h 1453009"/>
                <a:gd name="connsiteX4" fmla="*/ 457990 w 1211025"/>
                <a:gd name="connsiteY4" fmla="*/ 579717 h 1453009"/>
                <a:gd name="connsiteX5" fmla="*/ 954037 w 1211025"/>
                <a:gd name="connsiteY5" fmla="*/ 298823 h 1453009"/>
                <a:gd name="connsiteX6" fmla="*/ 1211025 w 1211025"/>
                <a:gd name="connsiteY6" fmla="*/ 0 h 1453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11025" h="1453009">
                  <a:moveTo>
                    <a:pt x="725740" y="1453009"/>
                  </a:moveTo>
                  <a:cubicBezTo>
                    <a:pt x="631610" y="1451016"/>
                    <a:pt x="437565" y="1379530"/>
                    <a:pt x="332179" y="1331597"/>
                  </a:cubicBezTo>
                  <a:cubicBezTo>
                    <a:pt x="226793" y="1283664"/>
                    <a:pt x="145170" y="1241917"/>
                    <a:pt x="93425" y="1165411"/>
                  </a:cubicBezTo>
                  <a:cubicBezTo>
                    <a:pt x="41680" y="1088906"/>
                    <a:pt x="-39053" y="970180"/>
                    <a:pt x="21708" y="872564"/>
                  </a:cubicBezTo>
                  <a:cubicBezTo>
                    <a:pt x="82469" y="774948"/>
                    <a:pt x="302602" y="675341"/>
                    <a:pt x="457990" y="579717"/>
                  </a:cubicBezTo>
                  <a:cubicBezTo>
                    <a:pt x="613378" y="484093"/>
                    <a:pt x="828531" y="395442"/>
                    <a:pt x="954037" y="298823"/>
                  </a:cubicBezTo>
                  <a:cubicBezTo>
                    <a:pt x="1079543" y="202204"/>
                    <a:pt x="1161221" y="47812"/>
                    <a:pt x="1211025" y="0"/>
                  </a:cubicBezTo>
                </a:path>
              </a:pathLst>
            </a:cu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cxnSp>
          <p:nvCxnSpPr>
            <p:cNvPr id="36" name="Rett linje 35"/>
            <p:cNvCxnSpPr>
              <a:stCxn id="35" idx="6"/>
              <a:endCxn id="7" idx="0"/>
            </p:cNvCxnSpPr>
            <p:nvPr/>
          </p:nvCxnSpPr>
          <p:spPr>
            <a:xfrm flipV="1">
              <a:off x="6904895" y="2859971"/>
              <a:ext cx="346484" cy="286930"/>
            </a:xfrm>
            <a:prstGeom prst="line">
              <a:avLst/>
            </a:prstGeom>
            <a:ln w="635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Frihåndsform 36"/>
            <p:cNvSpPr/>
            <p:nvPr/>
          </p:nvSpPr>
          <p:spPr>
            <a:xfrm>
              <a:off x="5000017" y="3959157"/>
              <a:ext cx="768485" cy="525294"/>
            </a:xfrm>
            <a:custGeom>
              <a:avLst/>
              <a:gdLst>
                <a:gd name="connsiteX0" fmla="*/ 0 w 768485"/>
                <a:gd name="connsiteY0" fmla="*/ 525294 h 525294"/>
                <a:gd name="connsiteX1" fmla="*/ 282102 w 768485"/>
                <a:gd name="connsiteY1" fmla="*/ 321013 h 525294"/>
                <a:gd name="connsiteX2" fmla="*/ 768485 w 768485"/>
                <a:gd name="connsiteY2" fmla="*/ 0 h 525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8485" h="525294">
                  <a:moveTo>
                    <a:pt x="0" y="525294"/>
                  </a:moveTo>
                  <a:cubicBezTo>
                    <a:pt x="77010" y="466928"/>
                    <a:pt x="154021" y="408562"/>
                    <a:pt x="282102" y="321013"/>
                  </a:cubicBezTo>
                  <a:cubicBezTo>
                    <a:pt x="410183" y="233464"/>
                    <a:pt x="589334" y="116732"/>
                    <a:pt x="768485" y="0"/>
                  </a:cubicBezTo>
                </a:path>
              </a:pathLst>
            </a:cu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38" name="TekstSylinder 37"/>
            <p:cNvSpPr txBox="1"/>
            <p:nvPr/>
          </p:nvSpPr>
          <p:spPr>
            <a:xfrm>
              <a:off x="6624584" y="3426766"/>
              <a:ext cx="28245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b-NO" sz="1200" dirty="0" smtClean="0"/>
                <a:t>2</a:t>
              </a:r>
              <a:endParaRPr lang="nb-NO" sz="1200" dirty="0"/>
            </a:p>
          </p:txBody>
        </p:sp>
        <p:sp>
          <p:nvSpPr>
            <p:cNvPr id="39" name="TekstSylinder 38"/>
            <p:cNvSpPr txBox="1"/>
            <p:nvPr/>
          </p:nvSpPr>
          <p:spPr>
            <a:xfrm>
              <a:off x="4953944" y="2710399"/>
              <a:ext cx="28245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b-NO" sz="1200" dirty="0" smtClean="0"/>
                <a:t>8</a:t>
              </a:r>
              <a:endParaRPr lang="nb-NO" sz="1200" dirty="0"/>
            </a:p>
          </p:txBody>
        </p:sp>
        <p:cxnSp>
          <p:nvCxnSpPr>
            <p:cNvPr id="52" name="Rett linje 51"/>
            <p:cNvCxnSpPr/>
            <p:nvPr/>
          </p:nvCxnSpPr>
          <p:spPr>
            <a:xfrm>
              <a:off x="4221974" y="4550684"/>
              <a:ext cx="56025" cy="140022"/>
            </a:xfrm>
            <a:prstGeom prst="line">
              <a:avLst/>
            </a:prstGeom>
            <a:ln>
              <a:solidFill>
                <a:schemeClr val="accent6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Rett linje 54"/>
            <p:cNvCxnSpPr/>
            <p:nvPr/>
          </p:nvCxnSpPr>
          <p:spPr>
            <a:xfrm>
              <a:off x="6351534" y="4753634"/>
              <a:ext cx="36729" cy="106387"/>
            </a:xfrm>
            <a:prstGeom prst="line">
              <a:avLst/>
            </a:prstGeom>
            <a:ln>
              <a:solidFill>
                <a:schemeClr val="accent6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Rett linje 56"/>
            <p:cNvCxnSpPr/>
            <p:nvPr/>
          </p:nvCxnSpPr>
          <p:spPr>
            <a:xfrm flipH="1">
              <a:off x="6356241" y="4553696"/>
              <a:ext cx="16183" cy="87155"/>
            </a:xfrm>
            <a:prstGeom prst="line">
              <a:avLst/>
            </a:prstGeom>
            <a:ln>
              <a:solidFill>
                <a:schemeClr val="accent6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Rett linje 58"/>
            <p:cNvCxnSpPr/>
            <p:nvPr/>
          </p:nvCxnSpPr>
          <p:spPr>
            <a:xfrm flipH="1">
              <a:off x="5637233" y="3943251"/>
              <a:ext cx="24915" cy="166737"/>
            </a:xfrm>
            <a:prstGeom prst="line">
              <a:avLst/>
            </a:prstGeom>
            <a:ln>
              <a:solidFill>
                <a:schemeClr val="accent6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Rett linje 61"/>
            <p:cNvCxnSpPr/>
            <p:nvPr/>
          </p:nvCxnSpPr>
          <p:spPr>
            <a:xfrm>
              <a:off x="4953598" y="4440587"/>
              <a:ext cx="184801" cy="38987"/>
            </a:xfrm>
            <a:prstGeom prst="line">
              <a:avLst/>
            </a:prstGeom>
            <a:ln>
              <a:solidFill>
                <a:schemeClr val="accent6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Rett linje 63"/>
            <p:cNvCxnSpPr/>
            <p:nvPr/>
          </p:nvCxnSpPr>
          <p:spPr>
            <a:xfrm>
              <a:off x="7175538" y="2792917"/>
              <a:ext cx="139634" cy="140893"/>
            </a:xfrm>
            <a:prstGeom prst="line">
              <a:avLst/>
            </a:prstGeom>
            <a:ln>
              <a:solidFill>
                <a:schemeClr val="accent6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Rett linje 68"/>
            <p:cNvCxnSpPr/>
            <p:nvPr/>
          </p:nvCxnSpPr>
          <p:spPr>
            <a:xfrm flipH="1">
              <a:off x="7840955" y="2451180"/>
              <a:ext cx="57335" cy="171421"/>
            </a:xfrm>
            <a:prstGeom prst="line">
              <a:avLst/>
            </a:prstGeom>
            <a:ln>
              <a:solidFill>
                <a:schemeClr val="accent6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Rett linje 70"/>
            <p:cNvCxnSpPr/>
            <p:nvPr/>
          </p:nvCxnSpPr>
          <p:spPr>
            <a:xfrm flipH="1">
              <a:off x="5372233" y="2749444"/>
              <a:ext cx="8276" cy="134130"/>
            </a:xfrm>
            <a:prstGeom prst="line">
              <a:avLst/>
            </a:prstGeom>
            <a:ln>
              <a:solidFill>
                <a:schemeClr val="accent6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Rett linje 73"/>
            <p:cNvCxnSpPr/>
            <p:nvPr/>
          </p:nvCxnSpPr>
          <p:spPr>
            <a:xfrm>
              <a:off x="4925094" y="3121644"/>
              <a:ext cx="149845" cy="20938"/>
            </a:xfrm>
            <a:prstGeom prst="line">
              <a:avLst/>
            </a:prstGeom>
            <a:ln>
              <a:solidFill>
                <a:schemeClr val="accent6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Rett linje 76"/>
            <p:cNvCxnSpPr/>
            <p:nvPr/>
          </p:nvCxnSpPr>
          <p:spPr>
            <a:xfrm flipV="1">
              <a:off x="3337069" y="5013176"/>
              <a:ext cx="154811" cy="44340"/>
            </a:xfrm>
            <a:prstGeom prst="line">
              <a:avLst/>
            </a:prstGeom>
            <a:ln>
              <a:solidFill>
                <a:schemeClr val="accent6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Rett linje 79"/>
            <p:cNvCxnSpPr/>
            <p:nvPr/>
          </p:nvCxnSpPr>
          <p:spPr>
            <a:xfrm flipH="1">
              <a:off x="6394727" y="4433823"/>
              <a:ext cx="103693" cy="62011"/>
            </a:xfrm>
            <a:prstGeom prst="line">
              <a:avLst/>
            </a:prstGeom>
            <a:ln>
              <a:solidFill>
                <a:schemeClr val="accent6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Rett linje 88"/>
            <p:cNvCxnSpPr/>
            <p:nvPr/>
          </p:nvCxnSpPr>
          <p:spPr>
            <a:xfrm flipH="1">
              <a:off x="5248810" y="3003436"/>
              <a:ext cx="98929" cy="90963"/>
            </a:xfrm>
            <a:prstGeom prst="line">
              <a:avLst/>
            </a:prstGeom>
            <a:ln>
              <a:solidFill>
                <a:schemeClr val="accent6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Rett linje 95"/>
            <p:cNvCxnSpPr/>
            <p:nvPr/>
          </p:nvCxnSpPr>
          <p:spPr>
            <a:xfrm>
              <a:off x="5225419" y="2992701"/>
              <a:ext cx="63792" cy="63276"/>
            </a:xfrm>
            <a:prstGeom prst="line">
              <a:avLst/>
            </a:prstGeom>
            <a:ln>
              <a:solidFill>
                <a:schemeClr val="accent6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Rett linje 99"/>
            <p:cNvCxnSpPr/>
            <p:nvPr/>
          </p:nvCxnSpPr>
          <p:spPr>
            <a:xfrm flipH="1">
              <a:off x="6372625" y="4777960"/>
              <a:ext cx="102584" cy="30343"/>
            </a:xfrm>
            <a:prstGeom prst="line">
              <a:avLst/>
            </a:prstGeom>
            <a:ln>
              <a:solidFill>
                <a:schemeClr val="accent6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4" name="Gruppe 103"/>
          <p:cNvGrpSpPr/>
          <p:nvPr/>
        </p:nvGrpSpPr>
        <p:grpSpPr>
          <a:xfrm>
            <a:off x="263029" y="4137404"/>
            <a:ext cx="1539817" cy="1456864"/>
            <a:chOff x="2679765" y="3636394"/>
            <a:chExt cx="1619546" cy="1688977"/>
          </a:xfrm>
        </p:grpSpPr>
        <p:sp>
          <p:nvSpPr>
            <p:cNvPr id="105" name="Rektangel 104"/>
            <p:cNvSpPr/>
            <p:nvPr/>
          </p:nvSpPr>
          <p:spPr>
            <a:xfrm>
              <a:off x="2679785" y="3636394"/>
              <a:ext cx="1447165" cy="26543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1000"/>
                </a:spcAft>
              </a:pPr>
              <a:r>
                <a:rPr lang="nb-NO" sz="1100" dirty="0">
                  <a:ea typeface="Lucida Sans Unicode" panose="020B0602030504020204" pitchFamily="34" charset="0"/>
                </a:rPr>
                <a:t>Kryssystem</a:t>
              </a:r>
              <a:endParaRPr lang="nb-NO" sz="1000" dirty="0"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106" name="Rektangel 105"/>
            <p:cNvSpPr/>
            <p:nvPr/>
          </p:nvSpPr>
          <p:spPr>
            <a:xfrm>
              <a:off x="2679765" y="3903070"/>
              <a:ext cx="1447165" cy="2592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nb-NO" sz="1100" dirty="0">
                  <a:ea typeface="Lucida Sans Unicode" panose="020B0602030504020204" pitchFamily="34" charset="0"/>
                </a:rPr>
                <a:t>ID</a:t>
              </a:r>
              <a:endParaRPr lang="nb-NO" sz="1000" dirty="0"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107" name="Rektangel 106"/>
            <p:cNvSpPr/>
            <p:nvPr/>
          </p:nvSpPr>
          <p:spPr>
            <a:xfrm>
              <a:off x="2852146" y="4523159"/>
              <a:ext cx="1447165" cy="26479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1000"/>
                </a:spcAft>
              </a:pPr>
              <a:r>
                <a:rPr lang="nb-NO" sz="1100" dirty="0">
                  <a:ea typeface="Lucida Sans Unicode" panose="020B0602030504020204" pitchFamily="34" charset="0"/>
                </a:rPr>
                <a:t>Kryssdel</a:t>
              </a:r>
              <a:endParaRPr lang="nb-NO" sz="1100" dirty="0"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108" name="Rektangel 107"/>
            <p:cNvSpPr/>
            <p:nvPr/>
          </p:nvSpPr>
          <p:spPr>
            <a:xfrm>
              <a:off x="2852146" y="4790454"/>
              <a:ext cx="1447165" cy="5349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nb-NO" sz="1100" dirty="0">
                  <a:ea typeface="Lucida Sans Unicode" panose="020B0602030504020204" pitchFamily="34" charset="0"/>
                </a:rPr>
                <a:t>Del</a:t>
              </a:r>
            </a:p>
            <a:p>
              <a:r>
                <a:rPr lang="nb-NO" sz="1100" dirty="0">
                  <a:ea typeface="Times New Roman" panose="02020603050405020304" pitchFamily="18" charset="0"/>
                </a:rPr>
                <a:t>Trafikantgruppe</a:t>
              </a:r>
            </a:p>
          </p:txBody>
        </p:sp>
        <p:cxnSp>
          <p:nvCxnSpPr>
            <p:cNvPr id="109" name="Vinkel 108"/>
            <p:cNvCxnSpPr>
              <a:stCxn id="106" idx="2"/>
              <a:endCxn id="107" idx="0"/>
            </p:cNvCxnSpPr>
            <p:nvPr/>
          </p:nvCxnSpPr>
          <p:spPr>
            <a:xfrm rot="16200000" flipH="1">
              <a:off x="3309102" y="4256532"/>
              <a:ext cx="360872" cy="172381"/>
            </a:xfrm>
            <a:prstGeom prst="bentConnector3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24" name="Bilde 1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0736" y="3669405"/>
            <a:ext cx="1711744" cy="2596684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pic>
        <p:nvPicPr>
          <p:cNvPr id="123" name="Bilde 1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15657" y="3051964"/>
            <a:ext cx="1012924" cy="943285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sp>
        <p:nvSpPr>
          <p:cNvPr id="63" name="Plassholder for dato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nb-NO" dirty="0" smtClean="0"/>
              <a:t>26.06.2018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748471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b-NO" dirty="0" smtClean="0"/>
              <a:t>Fra 19 til 11 fylker </a:t>
            </a:r>
            <a:r>
              <a:rPr lang="nb-NO" sz="1200" dirty="0" smtClean="0"/>
              <a:t>(inkl. Oslo)</a:t>
            </a:r>
            <a:endParaRPr lang="nb-NO" sz="1200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nb-NO" dirty="0" smtClean="0"/>
              <a:t>Regionreformen</a:t>
            </a:r>
            <a:endParaRPr lang="nb-NO" dirty="0"/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nb-NO" dirty="0" smtClean="0"/>
              <a:t>26.06.2018</a:t>
            </a:r>
            <a:endParaRPr lang="nb-NO" dirty="0"/>
          </a:p>
        </p:txBody>
      </p:sp>
      <p:pic>
        <p:nvPicPr>
          <p:cNvPr id="6" name="Bild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412776"/>
            <a:ext cx="4557254" cy="4883857"/>
          </a:xfrm>
          <a:prstGeom prst="rect">
            <a:avLst/>
          </a:prstGeom>
        </p:spPr>
      </p:pic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4644008" y="1988840"/>
            <a:ext cx="4059223" cy="4104456"/>
          </a:xfrm>
        </p:spPr>
        <p:txBody>
          <a:bodyPr>
            <a:normAutofit fontScale="92500" lnSpcReduction="10000"/>
          </a:bodyPr>
          <a:lstStyle/>
          <a:p>
            <a:r>
              <a:rPr lang="nb-NO" dirty="0" smtClean="0"/>
              <a:t>Fra 1.1.2018</a:t>
            </a:r>
          </a:p>
          <a:p>
            <a:pPr lvl="1"/>
            <a:r>
              <a:rPr lang="nb-NO" dirty="0" smtClean="0"/>
              <a:t>50 Trøndelag</a:t>
            </a:r>
          </a:p>
          <a:p>
            <a:r>
              <a:rPr lang="nb-NO" dirty="0" smtClean="0"/>
              <a:t>Forslag fra 1.1.2020</a:t>
            </a:r>
          </a:p>
          <a:p>
            <a:pPr lvl="1"/>
            <a:r>
              <a:rPr lang="nb-NO" dirty="0" smtClean="0"/>
              <a:t>30 Viken</a:t>
            </a:r>
          </a:p>
          <a:p>
            <a:pPr lvl="1"/>
            <a:r>
              <a:rPr lang="nb-NO" dirty="0" smtClean="0"/>
              <a:t>34 Innlandet</a:t>
            </a:r>
          </a:p>
          <a:p>
            <a:pPr lvl="1"/>
            <a:r>
              <a:rPr lang="nb-NO" dirty="0" smtClean="0"/>
              <a:t>38 Vestfold og Telemark</a:t>
            </a:r>
          </a:p>
          <a:p>
            <a:pPr lvl="1"/>
            <a:r>
              <a:rPr lang="nb-NO" dirty="0" smtClean="0"/>
              <a:t>42 Agder</a:t>
            </a:r>
          </a:p>
          <a:p>
            <a:pPr lvl="1"/>
            <a:r>
              <a:rPr lang="nb-NO" dirty="0" smtClean="0"/>
              <a:t>46 </a:t>
            </a:r>
            <a:r>
              <a:rPr lang="nb-NO" dirty="0" err="1" smtClean="0"/>
              <a:t>Vestland</a:t>
            </a:r>
            <a:endParaRPr lang="nb-NO" dirty="0" smtClean="0"/>
          </a:p>
          <a:p>
            <a:pPr lvl="1"/>
            <a:r>
              <a:rPr lang="nb-NO" dirty="0" smtClean="0"/>
              <a:t>54 Troms og Finnmark</a:t>
            </a:r>
          </a:p>
          <a:p>
            <a:r>
              <a:rPr lang="nb-NO" dirty="0" smtClean="0"/>
              <a:t>Endres ikke:</a:t>
            </a:r>
          </a:p>
          <a:p>
            <a:pPr lvl="1"/>
            <a:r>
              <a:rPr lang="nb-NO" dirty="0" smtClean="0"/>
              <a:t>3 Oslo</a:t>
            </a:r>
          </a:p>
          <a:p>
            <a:pPr lvl="1"/>
            <a:r>
              <a:rPr lang="nb-NO" dirty="0" smtClean="0"/>
              <a:t>11 Rogaland</a:t>
            </a:r>
          </a:p>
          <a:p>
            <a:pPr lvl="1"/>
            <a:r>
              <a:rPr lang="nb-NO" dirty="0" smtClean="0"/>
              <a:t>15 Møre og Romsdal</a:t>
            </a:r>
          </a:p>
          <a:p>
            <a:pPr lvl="1"/>
            <a:r>
              <a:rPr lang="nb-NO" dirty="0" smtClean="0"/>
              <a:t>18 Nordland</a:t>
            </a:r>
          </a:p>
          <a:p>
            <a:pPr lvl="1"/>
            <a:endParaRPr lang="nb-NO" dirty="0" smtClean="0"/>
          </a:p>
          <a:p>
            <a:endParaRPr lang="nb-NO" dirty="0" smtClean="0"/>
          </a:p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020325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1275281" y="1058555"/>
            <a:ext cx="7257159" cy="469132"/>
          </a:xfrm>
        </p:spPr>
        <p:txBody>
          <a:bodyPr>
            <a:normAutofit fontScale="90000"/>
          </a:bodyPr>
          <a:lstStyle/>
          <a:p>
            <a:r>
              <a:rPr lang="nb-NO" dirty="0" err="1" smtClean="0"/>
              <a:t>Kryssystem</a:t>
            </a:r>
            <a:r>
              <a:rPr lang="nb-NO" dirty="0" smtClean="0"/>
              <a:t> og kryssdeler definert i datakatalogen</a:t>
            </a:r>
            <a:endParaRPr lang="nb-NO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nb-NO" dirty="0" smtClean="0"/>
              <a:t>Ny </a:t>
            </a:r>
            <a:r>
              <a:rPr lang="nb-NO" dirty="0" err="1" smtClean="0"/>
              <a:t>vegreferansemodell</a:t>
            </a:r>
            <a:endParaRPr lang="nb-NO" dirty="0"/>
          </a:p>
        </p:txBody>
      </p:sp>
      <p:graphicFrame>
        <p:nvGraphicFramePr>
          <p:cNvPr id="6" name="Tabell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3820060"/>
              </p:ext>
            </p:extLst>
          </p:nvPr>
        </p:nvGraphicFramePr>
        <p:xfrm>
          <a:off x="179512" y="1844824"/>
          <a:ext cx="8723241" cy="2009616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549776"/>
                <a:gridCol w="756603"/>
                <a:gridCol w="602307"/>
                <a:gridCol w="1470923"/>
                <a:gridCol w="1053465"/>
                <a:gridCol w="2051197"/>
                <a:gridCol w="720080"/>
                <a:gridCol w="602307"/>
                <a:gridCol w="916583"/>
              </a:tblGrid>
              <a:tr h="266588">
                <a:tc>
                  <a:txBody>
                    <a:bodyPr/>
                    <a:lstStyle/>
                    <a:p>
                      <a:pPr algn="l" fontAlgn="t"/>
                      <a:r>
                        <a:rPr lang="nb-NO" sz="1000" b="1" u="none" strike="noStrike" dirty="0" err="1">
                          <a:effectLst/>
                        </a:rPr>
                        <a:t>Objektid</a:t>
                      </a:r>
                      <a:endParaRPr lang="nb-NO" sz="1000" b="1" i="0" u="none" strike="noStrike" dirty="0">
                        <a:solidFill>
                          <a:srgbClr val="000000"/>
                        </a:solidFill>
                        <a:effectLst/>
                        <a:latin typeface="Lucida Sans Unicode" panose="020B0602030504020204" pitchFamily="34" charset="0"/>
                      </a:endParaRPr>
                    </a:p>
                  </a:txBody>
                  <a:tcPr marL="4291" marR="4291" marT="4291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b-NO" sz="1000" b="1" u="none" strike="noStrike" dirty="0">
                          <a:effectLst/>
                        </a:rPr>
                        <a:t>Navn</a:t>
                      </a:r>
                      <a:endParaRPr lang="nb-NO" sz="1000" b="1" i="0" u="none" strike="noStrike" dirty="0">
                        <a:solidFill>
                          <a:srgbClr val="000000"/>
                        </a:solidFill>
                        <a:effectLst/>
                        <a:latin typeface="Lucida Sans Unicode" panose="020B0602030504020204" pitchFamily="34" charset="0"/>
                      </a:endParaRPr>
                    </a:p>
                  </a:txBody>
                  <a:tcPr marL="4291" marR="4291" marT="4291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b-NO" sz="1000" b="1" u="none" strike="noStrike" dirty="0">
                          <a:effectLst/>
                        </a:rPr>
                        <a:t>Kortnavn</a:t>
                      </a:r>
                      <a:endParaRPr lang="nb-NO" sz="1000" b="1" i="0" u="none" strike="noStrike" dirty="0">
                        <a:solidFill>
                          <a:srgbClr val="000000"/>
                        </a:solidFill>
                        <a:effectLst/>
                        <a:latin typeface="Lucida Sans Unicode" panose="020B0602030504020204" pitchFamily="34" charset="0"/>
                      </a:endParaRPr>
                    </a:p>
                  </a:txBody>
                  <a:tcPr marL="4291" marR="4291" marT="4291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b-NO" sz="1000" b="1" u="none" strike="noStrike" dirty="0">
                          <a:effectLst/>
                        </a:rPr>
                        <a:t>Beskrivelse</a:t>
                      </a:r>
                      <a:endParaRPr lang="nb-NO" sz="1000" b="1" i="0" u="none" strike="noStrike" dirty="0">
                        <a:solidFill>
                          <a:srgbClr val="000000"/>
                        </a:solidFill>
                        <a:effectLst/>
                        <a:latin typeface="Lucida Sans Unicode" panose="020B0602030504020204" pitchFamily="34" charset="0"/>
                      </a:endParaRPr>
                    </a:p>
                  </a:txBody>
                  <a:tcPr marL="4291" marR="4291" marT="4291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b-NO" sz="1000" b="1" u="none" strike="noStrike" dirty="0">
                          <a:effectLst/>
                        </a:rPr>
                        <a:t>Egenskaper</a:t>
                      </a:r>
                      <a:endParaRPr lang="nb-NO" sz="1000" b="1" i="0" u="none" strike="noStrike" dirty="0">
                        <a:solidFill>
                          <a:srgbClr val="000000"/>
                        </a:solidFill>
                        <a:effectLst/>
                        <a:latin typeface="Lucida Sans Unicode" panose="020B0602030504020204" pitchFamily="34" charset="0"/>
                      </a:endParaRPr>
                    </a:p>
                  </a:txBody>
                  <a:tcPr marL="4291" marR="4291" marT="4291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b-NO" sz="1000" b="1" u="none" strike="noStrike" dirty="0">
                          <a:effectLst/>
                        </a:rPr>
                        <a:t>Beskrivelse</a:t>
                      </a:r>
                      <a:endParaRPr lang="nb-NO" sz="1000" b="1" i="0" u="none" strike="noStrike" dirty="0">
                        <a:solidFill>
                          <a:srgbClr val="000000"/>
                        </a:solidFill>
                        <a:effectLst/>
                        <a:latin typeface="Lucida Sans Unicode" panose="020B0602030504020204" pitchFamily="34" charset="0"/>
                      </a:endParaRPr>
                    </a:p>
                  </a:txBody>
                  <a:tcPr marL="4291" marR="4291" marT="4291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b-NO" sz="1000" b="1" u="none" strike="noStrike" dirty="0">
                          <a:effectLst/>
                        </a:rPr>
                        <a:t>Verdier</a:t>
                      </a:r>
                      <a:endParaRPr lang="nb-NO" sz="1000" b="1" i="0" u="none" strike="noStrike" dirty="0">
                        <a:solidFill>
                          <a:srgbClr val="000000"/>
                        </a:solidFill>
                        <a:effectLst/>
                        <a:latin typeface="Lucida Sans Unicode" panose="020B0602030504020204" pitchFamily="34" charset="0"/>
                      </a:endParaRPr>
                    </a:p>
                  </a:txBody>
                  <a:tcPr marL="4291" marR="4291" marT="4291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b-NO" sz="1000" b="1" u="none" strike="noStrike" dirty="0">
                          <a:effectLst/>
                        </a:rPr>
                        <a:t>Kortnavn</a:t>
                      </a:r>
                      <a:endParaRPr lang="nb-NO" sz="1000" b="1" i="0" u="none" strike="noStrike" dirty="0">
                        <a:solidFill>
                          <a:srgbClr val="000000"/>
                        </a:solidFill>
                        <a:effectLst/>
                        <a:latin typeface="Lucida Sans Unicode" panose="020B0602030504020204" pitchFamily="34" charset="0"/>
                      </a:endParaRPr>
                    </a:p>
                  </a:txBody>
                  <a:tcPr marL="4291" marR="4291" marT="4291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b-NO" sz="1000" b="1" u="none" strike="noStrike" dirty="0">
                          <a:effectLst/>
                        </a:rPr>
                        <a:t>Beskrivelse</a:t>
                      </a:r>
                      <a:endParaRPr lang="nb-NO" sz="1000" b="1" i="0" u="none" strike="noStrike" dirty="0">
                        <a:solidFill>
                          <a:srgbClr val="000000"/>
                        </a:solidFill>
                        <a:effectLst/>
                        <a:latin typeface="Lucida Sans Unicode" panose="020B0602030504020204" pitchFamily="34" charset="0"/>
                      </a:endParaRPr>
                    </a:p>
                  </a:txBody>
                  <a:tcPr marL="4291" marR="4291" marT="4291" marB="0"/>
                </a:tc>
              </a:tr>
              <a:tr h="403335">
                <a:tc>
                  <a:txBody>
                    <a:bodyPr/>
                    <a:lstStyle/>
                    <a:p>
                      <a:pPr algn="l" fontAlgn="t"/>
                      <a:r>
                        <a:rPr lang="nb-NO" sz="1000" b="0" i="0" u="none" strike="noStrike">
                          <a:solidFill>
                            <a:srgbClr val="000000"/>
                          </a:solidFill>
                          <a:effectLst/>
                          <a:latin typeface="Lucida Sans Unicode" panose="020B0602030504020204" pitchFamily="34" charset="0"/>
                        </a:rPr>
                        <a:t>917</a:t>
                      </a: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b-NO" sz="1000" b="0" i="0" u="none" strike="noStrike">
                          <a:solidFill>
                            <a:srgbClr val="000000"/>
                          </a:solidFill>
                          <a:effectLst/>
                          <a:latin typeface="Lucida Sans Unicode" panose="020B0602030504020204" pitchFamily="34" charset="0"/>
                        </a:rPr>
                        <a:t>Kryssystem</a:t>
                      </a: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b-NO" sz="1000" b="0" i="0" u="none" strike="noStrike">
                          <a:solidFill>
                            <a:srgbClr val="000000"/>
                          </a:solidFill>
                          <a:effectLst/>
                          <a:latin typeface="Lucida Sans Unicode" panose="020B0602030504020204" pitchFamily="34" charset="0"/>
                        </a:rPr>
                        <a:t> </a:t>
                      </a: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b-NO" sz="1000" b="0" i="0" u="none" strike="noStrike">
                          <a:solidFill>
                            <a:srgbClr val="000000"/>
                          </a:solidFill>
                          <a:effectLst/>
                          <a:latin typeface="Lucida Sans Unicode" panose="020B0602030504020204" pitchFamily="34" charset="0"/>
                        </a:rPr>
                        <a:t>Angir hvilke deler av et kryss som forvaltningsmessig sett hører sammen</a:t>
                      </a: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b-NO" sz="1000" b="0" i="0" u="none" strike="noStrike">
                          <a:solidFill>
                            <a:srgbClr val="000000"/>
                          </a:solidFill>
                          <a:effectLst/>
                          <a:latin typeface="Lucida Sans Unicode" panose="020B0602030504020204" pitchFamily="34" charset="0"/>
                        </a:rPr>
                        <a:t>ID</a:t>
                      </a: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b-NO" sz="1000" b="0" i="0" u="none" strike="noStrike">
                          <a:solidFill>
                            <a:srgbClr val="000000"/>
                          </a:solidFill>
                          <a:effectLst/>
                          <a:latin typeface="Lucida Sans Unicode" panose="020B0602030504020204" pitchFamily="34" charset="0"/>
                        </a:rPr>
                        <a:t>Unik ID for kryssystemet</a:t>
                      </a: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b-NO" sz="1000" b="0" i="0" u="none" strike="noStrike">
                          <a:solidFill>
                            <a:srgbClr val="000000"/>
                          </a:solidFill>
                          <a:effectLst/>
                          <a:latin typeface="Lucida Sans Unicode" panose="020B0602030504020204" pitchFamily="34" charset="0"/>
                        </a:rPr>
                        <a:t> </a:t>
                      </a: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b-NO" sz="1000" b="0" i="0" u="none" strike="noStrike">
                          <a:solidFill>
                            <a:srgbClr val="000000"/>
                          </a:solidFill>
                          <a:effectLst/>
                          <a:latin typeface="Lucida Sans Unicode" panose="020B0602030504020204" pitchFamily="34" charset="0"/>
                        </a:rPr>
                        <a:t> </a:t>
                      </a: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b-NO" sz="1000" b="0" i="0" u="none" strike="noStrike">
                          <a:solidFill>
                            <a:srgbClr val="000000"/>
                          </a:solidFill>
                          <a:effectLst/>
                          <a:latin typeface="Lucida Sans Unicode" panose="020B0602030504020204" pitchFamily="34" charset="0"/>
                        </a:rPr>
                        <a:t> </a:t>
                      </a:r>
                    </a:p>
                  </a:txBody>
                  <a:tcPr marL="7620" marR="7620" marT="7620" marB="0"/>
                </a:tc>
              </a:tr>
              <a:tr h="396826">
                <a:tc rowSpan="3">
                  <a:txBody>
                    <a:bodyPr/>
                    <a:lstStyle/>
                    <a:p>
                      <a:pPr algn="l" fontAlgn="t"/>
                      <a:r>
                        <a:rPr lang="nb-NO" sz="1000" b="0" i="0" u="none" strike="noStrike">
                          <a:solidFill>
                            <a:srgbClr val="000000"/>
                          </a:solidFill>
                          <a:effectLst/>
                          <a:latin typeface="Lucida Sans Unicode" panose="020B0602030504020204" pitchFamily="34" charset="0"/>
                        </a:rPr>
                        <a:t>918</a:t>
                      </a:r>
                    </a:p>
                  </a:txBody>
                  <a:tcPr marL="7620" marR="7620" marT="7620" marB="0"/>
                </a:tc>
                <a:tc rowSpan="3">
                  <a:txBody>
                    <a:bodyPr/>
                    <a:lstStyle/>
                    <a:p>
                      <a:pPr algn="l" fontAlgn="t"/>
                      <a:r>
                        <a:rPr lang="nb-NO" sz="1000" b="0" i="0" u="none" strike="noStrike">
                          <a:solidFill>
                            <a:srgbClr val="000000"/>
                          </a:solidFill>
                          <a:effectLst/>
                          <a:latin typeface="Lucida Sans Unicode" panose="020B0602030504020204" pitchFamily="34" charset="0"/>
                        </a:rPr>
                        <a:t>Kryssdel</a:t>
                      </a:r>
                    </a:p>
                  </a:txBody>
                  <a:tcPr marL="7620" marR="7620" marT="7620" marB="0"/>
                </a:tc>
                <a:tc rowSpan="3">
                  <a:txBody>
                    <a:bodyPr/>
                    <a:lstStyle/>
                    <a:p>
                      <a:pPr algn="l" fontAlgn="t"/>
                      <a:r>
                        <a:rPr lang="nb-NO" sz="1000" b="0" i="0" u="none" strike="noStrike">
                          <a:solidFill>
                            <a:srgbClr val="000000"/>
                          </a:solidFill>
                          <a:effectLst/>
                          <a:latin typeface="Lucida Sans Unicode" panose="020B0602030504020204" pitchFamily="34" charset="0"/>
                        </a:rPr>
                        <a:t> </a:t>
                      </a:r>
                    </a:p>
                  </a:txBody>
                  <a:tcPr marL="7620" marR="7620" marT="7620" marB="0"/>
                </a:tc>
                <a:tc rowSpan="3">
                  <a:txBody>
                    <a:bodyPr/>
                    <a:lstStyle/>
                    <a:p>
                      <a:pPr algn="l" fontAlgn="t"/>
                      <a:r>
                        <a:rPr lang="nb-NO" sz="1000" b="0" i="0" u="none" strike="noStrike">
                          <a:solidFill>
                            <a:srgbClr val="000000"/>
                          </a:solidFill>
                          <a:effectLst/>
                          <a:latin typeface="Lucida Sans Unicode" panose="020B0602030504020204" pitchFamily="34" charset="0"/>
                        </a:rPr>
                        <a:t>De enkelte delene et kryssystem består av, f.eks. ramper eller deler av en rundkjøring.</a:t>
                      </a: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b-NO" sz="1000" b="0" i="0" u="none" strike="noStrike">
                          <a:solidFill>
                            <a:srgbClr val="000000"/>
                          </a:solidFill>
                          <a:effectLst/>
                          <a:latin typeface="Lucida Sans Unicode" panose="020B0602030504020204" pitchFamily="34" charset="0"/>
                        </a:rPr>
                        <a:t>Del</a:t>
                      </a: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b-NO" sz="1000" b="0" i="0" u="none" strike="noStrike">
                          <a:solidFill>
                            <a:srgbClr val="000000"/>
                          </a:solidFill>
                          <a:effectLst/>
                          <a:latin typeface="Lucida Sans Unicode" panose="020B0602030504020204" pitchFamily="34" charset="0"/>
                        </a:rPr>
                        <a:t>Nummer for den enkelte del av kryssystemet</a:t>
                      </a: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b-NO" sz="1000" b="0" i="0" u="none" strike="noStrike">
                          <a:solidFill>
                            <a:srgbClr val="000000"/>
                          </a:solidFill>
                          <a:effectLst/>
                          <a:latin typeface="Lucida Sans Unicode" panose="020B0602030504020204" pitchFamily="34" charset="0"/>
                        </a:rPr>
                        <a:t> </a:t>
                      </a: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b-NO" sz="1000" b="0" i="0" u="none" strike="noStrike">
                          <a:solidFill>
                            <a:srgbClr val="000000"/>
                          </a:solidFill>
                          <a:effectLst/>
                          <a:latin typeface="Lucida Sans Unicode" panose="020B0602030504020204" pitchFamily="34" charset="0"/>
                        </a:rPr>
                        <a:t> </a:t>
                      </a: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b-NO" sz="1000" b="0" i="0" u="none" strike="noStrike">
                          <a:solidFill>
                            <a:srgbClr val="000000"/>
                          </a:solidFill>
                          <a:effectLst/>
                          <a:latin typeface="Lucida Sans Unicode" panose="020B0602030504020204" pitchFamily="34" charset="0"/>
                        </a:rPr>
                        <a:t> </a:t>
                      </a:r>
                    </a:p>
                  </a:txBody>
                  <a:tcPr marL="7620" marR="7620" marT="7620" marB="0"/>
                </a:tc>
              </a:tr>
              <a:tr h="416562">
                <a:tc v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l" fontAlgn="t"/>
                      <a:r>
                        <a:rPr lang="nb-NO" sz="1000" b="0" i="0" u="none" strike="noStrike">
                          <a:solidFill>
                            <a:srgbClr val="000000"/>
                          </a:solidFill>
                          <a:effectLst/>
                          <a:latin typeface="Lucida Sans Unicode" panose="020B0602030504020204" pitchFamily="34" charset="0"/>
                        </a:rPr>
                        <a:t>Trafikantgruppe</a:t>
                      </a:r>
                    </a:p>
                  </a:txBody>
                  <a:tcPr marL="7620" marR="7620" marT="7620" marB="0"/>
                </a:tc>
                <a:tc rowSpan="2">
                  <a:txBody>
                    <a:bodyPr/>
                    <a:lstStyle/>
                    <a:p>
                      <a:pPr algn="l" fontAlgn="t"/>
                      <a:r>
                        <a:rPr lang="nb-NO" sz="1000" b="0" i="0" u="none" strike="noStrike">
                          <a:solidFill>
                            <a:srgbClr val="000000"/>
                          </a:solidFill>
                          <a:effectLst/>
                          <a:latin typeface="Lucida Sans Unicode" panose="020B0602030504020204" pitchFamily="34" charset="0"/>
                        </a:rPr>
                        <a:t>Angir hvilken trafikantgruppe vegen som delstrekningen representerer skal benyttes av</a:t>
                      </a: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b-NO" sz="1000" b="0" i="0" u="none" strike="noStrike">
                          <a:solidFill>
                            <a:srgbClr val="000000"/>
                          </a:solidFill>
                          <a:effectLst/>
                          <a:latin typeface="Lucida Sans Unicode" panose="020B0602030504020204" pitchFamily="34" charset="0"/>
                        </a:rPr>
                        <a:t>Gående og syklende</a:t>
                      </a: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b-NO" sz="1000" b="0" i="0" u="none" strike="noStrike">
                          <a:solidFill>
                            <a:srgbClr val="000000"/>
                          </a:solidFill>
                          <a:effectLst/>
                          <a:latin typeface="Lucida Sans Unicode" panose="020B0602030504020204" pitchFamily="34" charset="0"/>
                        </a:rPr>
                        <a:t>G</a:t>
                      </a: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b-NO" sz="1000" b="0" i="0" u="none" strike="noStrike">
                          <a:solidFill>
                            <a:srgbClr val="000000"/>
                          </a:solidFill>
                          <a:effectLst/>
                          <a:latin typeface="Lucida Sans Unicode" panose="020B0602030504020204" pitchFamily="34" charset="0"/>
                        </a:rPr>
                        <a:t> </a:t>
                      </a:r>
                    </a:p>
                  </a:txBody>
                  <a:tcPr marL="7620" marR="7620" marT="7620" marB="0"/>
                </a:tc>
              </a:tr>
              <a:tr h="144016">
                <a:tc v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b-NO" sz="1000" b="0" i="0" u="none" strike="noStrike">
                          <a:solidFill>
                            <a:srgbClr val="000000"/>
                          </a:solidFill>
                          <a:effectLst/>
                          <a:latin typeface="Lucida Sans Unicode" panose="020B0602030504020204" pitchFamily="34" charset="0"/>
                        </a:rPr>
                        <a:t>Kjørende</a:t>
                      </a: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b-NO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Lucida Sans Unicode" panose="020B0602030504020204" pitchFamily="34" charset="0"/>
                        </a:rPr>
                        <a:t>K</a:t>
                      </a: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b-NO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Lucida Sans Unicode" panose="020B0602030504020204" pitchFamily="34" charset="0"/>
                        </a:rPr>
                        <a:t> </a:t>
                      </a:r>
                      <a:endParaRPr lang="nb-NO" sz="1000" b="0" i="0" u="none" strike="noStrike" dirty="0" smtClean="0">
                        <a:solidFill>
                          <a:srgbClr val="000000"/>
                        </a:solidFill>
                        <a:effectLst/>
                        <a:latin typeface="Lucida Sans Unicode" panose="020B0602030504020204" pitchFamily="34" charset="0"/>
                      </a:endParaRPr>
                    </a:p>
                    <a:p>
                      <a:pPr algn="l" fontAlgn="t"/>
                      <a:endParaRPr lang="nb-NO" sz="1000" b="0" i="0" u="none" strike="noStrike" dirty="0">
                        <a:solidFill>
                          <a:srgbClr val="000000"/>
                        </a:solidFill>
                        <a:effectLst/>
                        <a:latin typeface="Lucida Sans Unicode" panose="020B0602030504020204" pitchFamily="34" charset="0"/>
                      </a:endParaRPr>
                    </a:p>
                  </a:txBody>
                  <a:tcPr marL="7620" marR="7620" marT="7620" marB="0"/>
                </a:tc>
              </a:tr>
            </a:tbl>
          </a:graphicData>
        </a:graphic>
      </p:graphicFrame>
      <p:sp>
        <p:nvSpPr>
          <p:cNvPr id="3" name="TekstSylinder 2"/>
          <p:cNvSpPr txBox="1"/>
          <p:nvPr/>
        </p:nvSpPr>
        <p:spPr>
          <a:xfrm>
            <a:off x="179512" y="4061033"/>
            <a:ext cx="46085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000" dirty="0" smtClean="0"/>
              <a:t>Egenskapen ID for </a:t>
            </a:r>
            <a:r>
              <a:rPr lang="nb-NO" sz="1000" dirty="0" err="1" smtClean="0"/>
              <a:t>Kryssystem</a:t>
            </a:r>
            <a:r>
              <a:rPr lang="nb-NO" sz="1000" dirty="0" smtClean="0"/>
              <a:t> er et nummer uten noen form for logikk. Vil etter hvert vurdere om denne egenskapen er nødvendig.</a:t>
            </a:r>
            <a:endParaRPr lang="nb-NO" sz="1000" dirty="0"/>
          </a:p>
        </p:txBody>
      </p:sp>
      <p:sp>
        <p:nvSpPr>
          <p:cNvPr id="7" name="Plassholder for dato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nb-NO" dirty="0" smtClean="0"/>
              <a:t>26.06.2018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604629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Bilde 4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8604" y="2776324"/>
            <a:ext cx="1695762" cy="1746737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Sideanlegg og sideanleggsdel</a:t>
            </a:r>
            <a:endParaRPr lang="nb-NO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nb-NO" dirty="0"/>
              <a:t>Ny </a:t>
            </a:r>
            <a:r>
              <a:rPr lang="nb-NO" dirty="0" err="1"/>
              <a:t>vegreferansemodell</a:t>
            </a:r>
            <a:endParaRPr lang="nb-NO" dirty="0"/>
          </a:p>
        </p:txBody>
      </p:sp>
      <p:sp>
        <p:nvSpPr>
          <p:cNvPr id="6" name="Rektangel 5"/>
          <p:cNvSpPr/>
          <p:nvPr/>
        </p:nvSpPr>
        <p:spPr>
          <a:xfrm>
            <a:off x="758796" y="1726646"/>
            <a:ext cx="3021116" cy="2677656"/>
          </a:xfrm>
          <a:prstGeom prst="rect">
            <a:avLst/>
          </a:prstGeom>
          <a:ln w="12700">
            <a:solidFill>
              <a:schemeClr val="tx2"/>
            </a:solidFill>
          </a:ln>
        </p:spPr>
        <p:txBody>
          <a:bodyPr wrap="square">
            <a:spAutoFit/>
          </a:bodyPr>
          <a:lstStyle/>
          <a:p>
            <a:pPr marL="171450" indent="-171450">
              <a:buFont typeface="Courier New" panose="02070309020205020404" pitchFamily="49" charset="0"/>
              <a:buChar char="o"/>
            </a:pPr>
            <a:r>
              <a:rPr lang="nb-NO" sz="1200" dirty="0"/>
              <a:t>Sideanlegg som trenger egne referanselenker forvaltningsmessig sett fordi disse ikke er en del av vegen for </a:t>
            </a:r>
            <a:r>
              <a:rPr lang="nb-NO" sz="1200" dirty="0" smtClean="0"/>
              <a:t>øvrig. Dette kan være rasteplasser, holdeplasser, beredskapsveger eller serviceveger.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nb-NO" sz="1200" dirty="0" smtClean="0"/>
              <a:t>Egne </a:t>
            </a:r>
            <a:r>
              <a:rPr lang="nb-NO" sz="1200" dirty="0" err="1" smtClean="0"/>
              <a:t>vegobjekter</a:t>
            </a:r>
            <a:r>
              <a:rPr lang="nb-NO" sz="1200" dirty="0" smtClean="0"/>
              <a:t> for rasteplass, </a:t>
            </a:r>
            <a:r>
              <a:rPr lang="nb-NO" sz="1200" dirty="0" err="1" smtClean="0"/>
              <a:t>beredskapsveg</a:t>
            </a:r>
            <a:r>
              <a:rPr lang="nb-NO" sz="1200" dirty="0" smtClean="0"/>
              <a:t> </a:t>
            </a:r>
            <a:r>
              <a:rPr lang="nb-NO" sz="1200" dirty="0" err="1" smtClean="0"/>
              <a:t>etc</a:t>
            </a:r>
            <a:r>
              <a:rPr lang="nb-NO" sz="1200" dirty="0" smtClean="0"/>
              <a:t> viser hva sideanlegget benytte som.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nb-NO" sz="1200" dirty="0" smtClean="0"/>
              <a:t>Sideanlegg er stedfestet på hovedløpet, </a:t>
            </a:r>
            <a:r>
              <a:rPr lang="nb-NO" sz="1200" dirty="0" err="1" smtClean="0"/>
              <a:t>evt</a:t>
            </a:r>
            <a:r>
              <a:rPr lang="nb-NO" sz="1200" dirty="0" smtClean="0"/>
              <a:t> en arm, til vegen.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nb-NO" sz="1200" dirty="0" smtClean="0"/>
              <a:t>Et sideanlegg består av en eller flere sideanleggsdeler, og disse kan gjelde forskjellige trafikantgrupper.</a:t>
            </a:r>
          </a:p>
        </p:txBody>
      </p:sp>
      <p:sp>
        <p:nvSpPr>
          <p:cNvPr id="7" name="Rektangel 6"/>
          <p:cNvSpPr/>
          <p:nvPr/>
        </p:nvSpPr>
        <p:spPr>
          <a:xfrm>
            <a:off x="7308304" y="239783"/>
            <a:ext cx="1691680" cy="1628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grpSp>
        <p:nvGrpSpPr>
          <p:cNvPr id="8" name="Gruppe 7"/>
          <p:cNvGrpSpPr/>
          <p:nvPr/>
        </p:nvGrpSpPr>
        <p:grpSpPr>
          <a:xfrm>
            <a:off x="801610" y="4726534"/>
            <a:ext cx="1631306" cy="1456863"/>
            <a:chOff x="4546611" y="3636395"/>
            <a:chExt cx="1613350" cy="1688976"/>
          </a:xfrm>
        </p:grpSpPr>
        <p:sp>
          <p:nvSpPr>
            <p:cNvPr id="9" name="Rektangel 8"/>
            <p:cNvSpPr/>
            <p:nvPr/>
          </p:nvSpPr>
          <p:spPr>
            <a:xfrm>
              <a:off x="4546684" y="3636395"/>
              <a:ext cx="1447164" cy="26479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1000"/>
                </a:spcAft>
              </a:pPr>
              <a:r>
                <a:rPr lang="nb-NO" sz="1100" dirty="0">
                  <a:ea typeface="Lucida Sans Unicode" panose="020B0602030504020204" pitchFamily="34" charset="0"/>
                </a:rPr>
                <a:t>Sideanlegg</a:t>
              </a:r>
              <a:endParaRPr lang="nb-NO" sz="1100" dirty="0"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10" name="Rektangel 9"/>
            <p:cNvSpPr/>
            <p:nvPr/>
          </p:nvSpPr>
          <p:spPr>
            <a:xfrm>
              <a:off x="4546611" y="3903095"/>
              <a:ext cx="1447165" cy="25919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nb-NO" sz="1100" dirty="0">
                  <a:ea typeface="Lucida Sans Unicode" panose="020B0602030504020204" pitchFamily="34" charset="0"/>
                </a:rPr>
                <a:t>ID</a:t>
              </a:r>
              <a:endParaRPr lang="nb-NO" sz="1200" dirty="0"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  <a:p>
              <a:endParaRPr lang="nb-NO" sz="1200" dirty="0"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  <a:p>
              <a:r>
                <a:rPr lang="nb-NO" sz="800" dirty="0">
                  <a:ea typeface="Times New Roman" panose="02020603050405020304" pitchFamily="18" charset="0"/>
                </a:rPr>
                <a:t> </a:t>
              </a:r>
              <a:endParaRPr lang="nb-NO" sz="1200" dirty="0"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11" name="Rektangel 10"/>
            <p:cNvSpPr/>
            <p:nvPr/>
          </p:nvSpPr>
          <p:spPr>
            <a:xfrm>
              <a:off x="4712796" y="4523794"/>
              <a:ext cx="1447165" cy="26416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1000"/>
                </a:spcAft>
              </a:pPr>
              <a:r>
                <a:rPr lang="nb-NO" sz="1050" dirty="0">
                  <a:ea typeface="Lucida Sans Unicode" panose="020B0602030504020204" pitchFamily="34" charset="0"/>
                </a:rPr>
                <a:t>Sideanleggsdel</a:t>
              </a:r>
              <a:endParaRPr lang="nb-NO" sz="1200" dirty="0"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12" name="Rektangel 11"/>
            <p:cNvSpPr/>
            <p:nvPr/>
          </p:nvSpPr>
          <p:spPr>
            <a:xfrm>
              <a:off x="4712795" y="4787954"/>
              <a:ext cx="1447165" cy="5374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nb-NO" sz="1100" dirty="0">
                  <a:ea typeface="Lucida Sans Unicode" panose="020B0602030504020204" pitchFamily="34" charset="0"/>
                </a:rPr>
                <a:t>Del</a:t>
              </a:r>
            </a:p>
            <a:p>
              <a:r>
                <a:rPr lang="nb-NO" sz="1100" dirty="0">
                  <a:ea typeface="Times New Roman" panose="02020603050405020304" pitchFamily="18" charset="0"/>
                </a:rPr>
                <a:t>Trafikantgruppe</a:t>
              </a:r>
            </a:p>
          </p:txBody>
        </p:sp>
        <p:cxnSp>
          <p:nvCxnSpPr>
            <p:cNvPr id="13" name="Vinkel 12"/>
            <p:cNvCxnSpPr>
              <a:stCxn id="10" idx="2"/>
              <a:endCxn id="11" idx="0"/>
            </p:cNvCxnSpPr>
            <p:nvPr/>
          </p:nvCxnSpPr>
          <p:spPr>
            <a:xfrm rot="16200000" flipH="1">
              <a:off x="5172533" y="4259947"/>
              <a:ext cx="361507" cy="166185"/>
            </a:xfrm>
            <a:prstGeom prst="bentConnector3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2" name="Gruppe 31"/>
          <p:cNvGrpSpPr/>
          <p:nvPr/>
        </p:nvGrpSpPr>
        <p:grpSpPr>
          <a:xfrm>
            <a:off x="5009152" y="4840736"/>
            <a:ext cx="3930249" cy="923330"/>
            <a:chOff x="218183" y="4466091"/>
            <a:chExt cx="3930249" cy="923330"/>
          </a:xfrm>
        </p:grpSpPr>
        <p:sp>
          <p:nvSpPr>
            <p:cNvPr id="33" name="Ellipse 32"/>
            <p:cNvSpPr/>
            <p:nvPr/>
          </p:nvSpPr>
          <p:spPr>
            <a:xfrm>
              <a:off x="386676" y="4585307"/>
              <a:ext cx="139426" cy="118415"/>
            </a:xfrm>
            <a:prstGeom prst="ellipse">
              <a:avLst/>
            </a:prstGeom>
            <a:solidFill>
              <a:schemeClr val="accent6">
                <a:lumMod val="90000"/>
                <a:lumOff val="10000"/>
              </a:schemeClr>
            </a:solidFill>
            <a:ln>
              <a:solidFill>
                <a:schemeClr val="accent6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cxnSp>
          <p:nvCxnSpPr>
            <p:cNvPr id="34" name="Rett linje 33"/>
            <p:cNvCxnSpPr/>
            <p:nvPr/>
          </p:nvCxnSpPr>
          <p:spPr>
            <a:xfrm>
              <a:off x="337084" y="4927756"/>
              <a:ext cx="219038" cy="0"/>
            </a:xfrm>
            <a:prstGeom prst="line">
              <a:avLst/>
            </a:prstGeom>
            <a:ln w="635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kstSylinder 34"/>
            <p:cNvSpPr txBox="1"/>
            <p:nvPr/>
          </p:nvSpPr>
          <p:spPr>
            <a:xfrm>
              <a:off x="694594" y="4466091"/>
              <a:ext cx="345383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nb-NO" sz="1200" dirty="0" smtClean="0"/>
                <a:t>Sideanlegg</a:t>
              </a:r>
            </a:p>
            <a:p>
              <a:pPr>
                <a:lnSpc>
                  <a:spcPct val="150000"/>
                </a:lnSpc>
              </a:pPr>
              <a:r>
                <a:rPr lang="nb-NO" sz="1200" dirty="0" smtClean="0"/>
                <a:t>Sideanleggsdel</a:t>
              </a:r>
            </a:p>
            <a:p>
              <a:pPr>
                <a:lnSpc>
                  <a:spcPct val="150000"/>
                </a:lnSpc>
              </a:pPr>
              <a:r>
                <a:rPr lang="nb-NO" sz="1200" dirty="0" smtClean="0"/>
                <a:t>Nummer for den enkelte sideanleggsdel</a:t>
              </a:r>
              <a:endParaRPr lang="nb-NO" sz="1200" dirty="0"/>
            </a:p>
          </p:txBody>
        </p:sp>
        <p:sp>
          <p:nvSpPr>
            <p:cNvPr id="36" name="TekstSylinder 35"/>
            <p:cNvSpPr txBox="1"/>
            <p:nvPr/>
          </p:nvSpPr>
          <p:spPr>
            <a:xfrm>
              <a:off x="218183" y="5085940"/>
              <a:ext cx="57259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b-NO" sz="1200" dirty="0" smtClean="0"/>
                <a:t>1, 2..</a:t>
              </a:r>
              <a:endParaRPr lang="nb-NO" sz="1200" dirty="0"/>
            </a:p>
          </p:txBody>
        </p:sp>
      </p:grpSp>
      <p:grpSp>
        <p:nvGrpSpPr>
          <p:cNvPr id="47" name="Gruppe 46"/>
          <p:cNvGrpSpPr/>
          <p:nvPr/>
        </p:nvGrpSpPr>
        <p:grpSpPr>
          <a:xfrm>
            <a:off x="4658447" y="1685870"/>
            <a:ext cx="1490757" cy="3779243"/>
            <a:chOff x="5221856" y="1527687"/>
            <a:chExt cx="1490757" cy="3779243"/>
          </a:xfrm>
        </p:grpSpPr>
        <p:grpSp>
          <p:nvGrpSpPr>
            <p:cNvPr id="37" name="Gruppe 36"/>
            <p:cNvGrpSpPr/>
            <p:nvPr/>
          </p:nvGrpSpPr>
          <p:grpSpPr>
            <a:xfrm>
              <a:off x="5221856" y="1527687"/>
              <a:ext cx="1210954" cy="3779243"/>
              <a:chOff x="5743483" y="1291969"/>
              <a:chExt cx="1210954" cy="3779243"/>
            </a:xfrm>
          </p:grpSpPr>
          <p:sp>
            <p:nvSpPr>
              <p:cNvPr id="14" name="Frihåndsform 13"/>
              <p:cNvSpPr/>
              <p:nvPr/>
            </p:nvSpPr>
            <p:spPr>
              <a:xfrm>
                <a:off x="5743483" y="1291969"/>
                <a:ext cx="910576" cy="3779243"/>
              </a:xfrm>
              <a:custGeom>
                <a:avLst/>
                <a:gdLst>
                  <a:gd name="connsiteX0" fmla="*/ 2817845 w 2817845"/>
                  <a:gd name="connsiteY0" fmla="*/ 0 h 1660849"/>
                  <a:gd name="connsiteX1" fmla="*/ 2052735 w 2817845"/>
                  <a:gd name="connsiteY1" fmla="*/ 398106 h 1660849"/>
                  <a:gd name="connsiteX2" fmla="*/ 964164 w 2817845"/>
                  <a:gd name="connsiteY2" fmla="*/ 1082351 h 1660849"/>
                  <a:gd name="connsiteX3" fmla="*/ 0 w 2817845"/>
                  <a:gd name="connsiteY3" fmla="*/ 1660849 h 1660849"/>
                  <a:gd name="connsiteX0" fmla="*/ 2545215 w 2545215"/>
                  <a:gd name="connsiteY0" fmla="*/ 0 h 1485885"/>
                  <a:gd name="connsiteX1" fmla="*/ 1780105 w 2545215"/>
                  <a:gd name="connsiteY1" fmla="*/ 398106 h 1485885"/>
                  <a:gd name="connsiteX2" fmla="*/ 691534 w 2545215"/>
                  <a:gd name="connsiteY2" fmla="*/ 1082351 h 1485885"/>
                  <a:gd name="connsiteX3" fmla="*/ 0 w 2545215"/>
                  <a:gd name="connsiteY3" fmla="*/ 1485885 h 14858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545215" h="1485885">
                    <a:moveTo>
                      <a:pt x="2545215" y="0"/>
                    </a:moveTo>
                    <a:cubicBezTo>
                      <a:pt x="2317133" y="108857"/>
                      <a:pt x="2089052" y="217714"/>
                      <a:pt x="1780105" y="398106"/>
                    </a:cubicBezTo>
                    <a:cubicBezTo>
                      <a:pt x="1471158" y="578498"/>
                      <a:pt x="1033656" y="871894"/>
                      <a:pt x="691534" y="1082351"/>
                    </a:cubicBezTo>
                    <a:cubicBezTo>
                      <a:pt x="349412" y="1292808"/>
                      <a:pt x="163804" y="1391542"/>
                      <a:pt x="0" y="1485885"/>
                    </a:cubicBezTo>
                  </a:path>
                </a:pathLst>
              </a:custGeom>
              <a:noFill/>
              <a:ln w="635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b-NO"/>
              </a:p>
            </p:txBody>
          </p:sp>
          <p:sp>
            <p:nvSpPr>
              <p:cNvPr id="30" name="Frihåndsform 29"/>
              <p:cNvSpPr/>
              <p:nvPr/>
            </p:nvSpPr>
            <p:spPr>
              <a:xfrm>
                <a:off x="6005987" y="2325008"/>
                <a:ext cx="642602" cy="1713474"/>
              </a:xfrm>
              <a:custGeom>
                <a:avLst/>
                <a:gdLst>
                  <a:gd name="connsiteX0" fmla="*/ 0 w 2158481"/>
                  <a:gd name="connsiteY0" fmla="*/ 138664 h 321462"/>
                  <a:gd name="connsiteX1" fmla="*/ 472751 w 2158481"/>
                  <a:gd name="connsiteY1" fmla="*/ 1815 h 321462"/>
                  <a:gd name="connsiteX2" fmla="*/ 1107232 w 2158481"/>
                  <a:gd name="connsiteY2" fmla="*/ 76460 h 321462"/>
                  <a:gd name="connsiteX3" fmla="*/ 1785257 w 2158481"/>
                  <a:gd name="connsiteY3" fmla="*/ 300395 h 321462"/>
                  <a:gd name="connsiteX4" fmla="*/ 2158481 w 2158481"/>
                  <a:gd name="connsiteY4" fmla="*/ 319056 h 321462"/>
                  <a:gd name="connsiteX0" fmla="*/ 0 w 2133407"/>
                  <a:gd name="connsiteY0" fmla="*/ 138664 h 314267"/>
                  <a:gd name="connsiteX1" fmla="*/ 472751 w 2133407"/>
                  <a:gd name="connsiteY1" fmla="*/ 1815 h 314267"/>
                  <a:gd name="connsiteX2" fmla="*/ 1107232 w 2133407"/>
                  <a:gd name="connsiteY2" fmla="*/ 76460 h 314267"/>
                  <a:gd name="connsiteX3" fmla="*/ 1785257 w 2133407"/>
                  <a:gd name="connsiteY3" fmla="*/ 300395 h 314267"/>
                  <a:gd name="connsiteX4" fmla="*/ 2133407 w 2133407"/>
                  <a:gd name="connsiteY4" fmla="*/ 289335 h 314267"/>
                  <a:gd name="connsiteX0" fmla="*/ 318486 w 1664567"/>
                  <a:gd name="connsiteY0" fmla="*/ 13771 h 472866"/>
                  <a:gd name="connsiteX1" fmla="*/ 3911 w 1664567"/>
                  <a:gd name="connsiteY1" fmla="*/ 160414 h 472866"/>
                  <a:gd name="connsiteX2" fmla="*/ 638392 w 1664567"/>
                  <a:gd name="connsiteY2" fmla="*/ 235059 h 472866"/>
                  <a:gd name="connsiteX3" fmla="*/ 1316417 w 1664567"/>
                  <a:gd name="connsiteY3" fmla="*/ 458994 h 472866"/>
                  <a:gd name="connsiteX4" fmla="*/ 1664567 w 1664567"/>
                  <a:gd name="connsiteY4" fmla="*/ 447934 h 472866"/>
                  <a:gd name="connsiteX0" fmla="*/ 318486 w 1343622"/>
                  <a:gd name="connsiteY0" fmla="*/ 1477158 h 1922994"/>
                  <a:gd name="connsiteX1" fmla="*/ 3911 w 1343622"/>
                  <a:gd name="connsiteY1" fmla="*/ 1623801 h 1922994"/>
                  <a:gd name="connsiteX2" fmla="*/ 638392 w 1343622"/>
                  <a:gd name="connsiteY2" fmla="*/ 1698446 h 1922994"/>
                  <a:gd name="connsiteX3" fmla="*/ 1316417 w 1343622"/>
                  <a:gd name="connsiteY3" fmla="*/ 1922381 h 1922994"/>
                  <a:gd name="connsiteX4" fmla="*/ 817063 w 1343622"/>
                  <a:gd name="connsiteY4" fmla="*/ 40 h 1922994"/>
                  <a:gd name="connsiteX0" fmla="*/ 318486 w 984915"/>
                  <a:gd name="connsiteY0" fmla="*/ 1477275 h 1775439"/>
                  <a:gd name="connsiteX1" fmla="*/ 3911 w 984915"/>
                  <a:gd name="connsiteY1" fmla="*/ 1623918 h 1775439"/>
                  <a:gd name="connsiteX2" fmla="*/ 638392 w 984915"/>
                  <a:gd name="connsiteY2" fmla="*/ 1698563 h 1775439"/>
                  <a:gd name="connsiteX3" fmla="*/ 935291 w 984915"/>
                  <a:gd name="connsiteY3" fmla="*/ 454745 h 1775439"/>
                  <a:gd name="connsiteX4" fmla="*/ 817063 w 984915"/>
                  <a:gd name="connsiteY4" fmla="*/ 157 h 1775439"/>
                  <a:gd name="connsiteX0" fmla="*/ 318486 w 984915"/>
                  <a:gd name="connsiteY0" fmla="*/ 1477275 h 1775439"/>
                  <a:gd name="connsiteX1" fmla="*/ 3911 w 984915"/>
                  <a:gd name="connsiteY1" fmla="*/ 1623918 h 1775439"/>
                  <a:gd name="connsiteX2" fmla="*/ 638392 w 984915"/>
                  <a:gd name="connsiteY2" fmla="*/ 1698563 h 1775439"/>
                  <a:gd name="connsiteX3" fmla="*/ 935291 w 984915"/>
                  <a:gd name="connsiteY3" fmla="*/ 454745 h 1775439"/>
                  <a:gd name="connsiteX4" fmla="*/ 817063 w 984915"/>
                  <a:gd name="connsiteY4" fmla="*/ 157 h 1775439"/>
                  <a:gd name="connsiteX0" fmla="*/ 318486 w 1030197"/>
                  <a:gd name="connsiteY0" fmla="*/ 1477241 h 1764737"/>
                  <a:gd name="connsiteX1" fmla="*/ 3911 w 1030197"/>
                  <a:gd name="connsiteY1" fmla="*/ 1623884 h 1764737"/>
                  <a:gd name="connsiteX2" fmla="*/ 638392 w 1030197"/>
                  <a:gd name="connsiteY2" fmla="*/ 1698529 h 1764737"/>
                  <a:gd name="connsiteX3" fmla="*/ 985439 w 1030197"/>
                  <a:gd name="connsiteY3" fmla="*/ 601029 h 1764737"/>
                  <a:gd name="connsiteX4" fmla="*/ 817063 w 1030197"/>
                  <a:gd name="connsiteY4" fmla="*/ 123 h 1764737"/>
                  <a:gd name="connsiteX0" fmla="*/ 318486 w 985439"/>
                  <a:gd name="connsiteY0" fmla="*/ 1477429 h 1764925"/>
                  <a:gd name="connsiteX1" fmla="*/ 3911 w 985439"/>
                  <a:gd name="connsiteY1" fmla="*/ 1624072 h 1764925"/>
                  <a:gd name="connsiteX2" fmla="*/ 638392 w 985439"/>
                  <a:gd name="connsiteY2" fmla="*/ 1698717 h 1764925"/>
                  <a:gd name="connsiteX3" fmla="*/ 985439 w 985439"/>
                  <a:gd name="connsiteY3" fmla="*/ 601217 h 1764925"/>
                  <a:gd name="connsiteX4" fmla="*/ 817063 w 985439"/>
                  <a:gd name="connsiteY4" fmla="*/ 311 h 1764925"/>
                  <a:gd name="connsiteX0" fmla="*/ 323508 w 990461"/>
                  <a:gd name="connsiteY0" fmla="*/ 1477429 h 1624931"/>
                  <a:gd name="connsiteX1" fmla="*/ 8933 w 990461"/>
                  <a:gd name="connsiteY1" fmla="*/ 1624072 h 1624931"/>
                  <a:gd name="connsiteX2" fmla="*/ 828962 w 990461"/>
                  <a:gd name="connsiteY2" fmla="*/ 1378647 h 1624931"/>
                  <a:gd name="connsiteX3" fmla="*/ 990461 w 990461"/>
                  <a:gd name="connsiteY3" fmla="*/ 601217 h 1624931"/>
                  <a:gd name="connsiteX4" fmla="*/ 822085 w 990461"/>
                  <a:gd name="connsiteY4" fmla="*/ 311 h 1624931"/>
                  <a:gd name="connsiteX0" fmla="*/ 0 w 666953"/>
                  <a:gd name="connsiteY0" fmla="*/ 1477429 h 1477429"/>
                  <a:gd name="connsiteX1" fmla="*/ 382485 w 666953"/>
                  <a:gd name="connsiteY1" fmla="*/ 1340581 h 1477429"/>
                  <a:gd name="connsiteX2" fmla="*/ 505454 w 666953"/>
                  <a:gd name="connsiteY2" fmla="*/ 1378647 h 1477429"/>
                  <a:gd name="connsiteX3" fmla="*/ 666953 w 666953"/>
                  <a:gd name="connsiteY3" fmla="*/ 601217 h 1477429"/>
                  <a:gd name="connsiteX4" fmla="*/ 498577 w 666953"/>
                  <a:gd name="connsiteY4" fmla="*/ 311 h 1477429"/>
                  <a:gd name="connsiteX0" fmla="*/ 0 w 666953"/>
                  <a:gd name="connsiteY0" fmla="*/ 1477429 h 1477429"/>
                  <a:gd name="connsiteX1" fmla="*/ 382485 w 666953"/>
                  <a:gd name="connsiteY1" fmla="*/ 1340581 h 1477429"/>
                  <a:gd name="connsiteX2" fmla="*/ 570647 w 666953"/>
                  <a:gd name="connsiteY2" fmla="*/ 999135 h 1477429"/>
                  <a:gd name="connsiteX3" fmla="*/ 666953 w 666953"/>
                  <a:gd name="connsiteY3" fmla="*/ 601217 h 1477429"/>
                  <a:gd name="connsiteX4" fmla="*/ 498577 w 666953"/>
                  <a:gd name="connsiteY4" fmla="*/ 311 h 1477429"/>
                  <a:gd name="connsiteX0" fmla="*/ 0 w 586716"/>
                  <a:gd name="connsiteY0" fmla="*/ 1477429 h 1477429"/>
                  <a:gd name="connsiteX1" fmla="*/ 302248 w 586716"/>
                  <a:gd name="connsiteY1" fmla="*/ 1340581 h 1477429"/>
                  <a:gd name="connsiteX2" fmla="*/ 490410 w 586716"/>
                  <a:gd name="connsiteY2" fmla="*/ 999135 h 1477429"/>
                  <a:gd name="connsiteX3" fmla="*/ 586716 w 586716"/>
                  <a:gd name="connsiteY3" fmla="*/ 601217 h 1477429"/>
                  <a:gd name="connsiteX4" fmla="*/ 418340 w 586716"/>
                  <a:gd name="connsiteY4" fmla="*/ 311 h 1477429"/>
                  <a:gd name="connsiteX0" fmla="*/ 0 w 586716"/>
                  <a:gd name="connsiteY0" fmla="*/ 1462018 h 1462018"/>
                  <a:gd name="connsiteX1" fmla="*/ 302248 w 586716"/>
                  <a:gd name="connsiteY1" fmla="*/ 1325170 h 1462018"/>
                  <a:gd name="connsiteX2" fmla="*/ 490410 w 586716"/>
                  <a:gd name="connsiteY2" fmla="*/ 983724 h 1462018"/>
                  <a:gd name="connsiteX3" fmla="*/ 586716 w 586716"/>
                  <a:gd name="connsiteY3" fmla="*/ 585806 h 1462018"/>
                  <a:gd name="connsiteX4" fmla="*/ 418341 w 586716"/>
                  <a:gd name="connsiteY4" fmla="*/ 332 h 1462018"/>
                  <a:gd name="connsiteX0" fmla="*/ 0 w 586716"/>
                  <a:gd name="connsiteY0" fmla="*/ 1483475 h 1483475"/>
                  <a:gd name="connsiteX1" fmla="*/ 302248 w 586716"/>
                  <a:gd name="connsiteY1" fmla="*/ 1346627 h 1483475"/>
                  <a:gd name="connsiteX2" fmla="*/ 490410 w 586716"/>
                  <a:gd name="connsiteY2" fmla="*/ 1005181 h 1483475"/>
                  <a:gd name="connsiteX3" fmla="*/ 586716 w 586716"/>
                  <a:gd name="connsiteY3" fmla="*/ 607263 h 1483475"/>
                  <a:gd name="connsiteX4" fmla="*/ 418341 w 586716"/>
                  <a:gd name="connsiteY4" fmla="*/ 21789 h 1483475"/>
                  <a:gd name="connsiteX0" fmla="*/ 0 w 586716"/>
                  <a:gd name="connsiteY0" fmla="*/ 1461686 h 1461686"/>
                  <a:gd name="connsiteX1" fmla="*/ 302248 w 586716"/>
                  <a:gd name="connsiteY1" fmla="*/ 1324838 h 1461686"/>
                  <a:gd name="connsiteX2" fmla="*/ 490410 w 586716"/>
                  <a:gd name="connsiteY2" fmla="*/ 983392 h 1461686"/>
                  <a:gd name="connsiteX3" fmla="*/ 586716 w 586716"/>
                  <a:gd name="connsiteY3" fmla="*/ 585474 h 1461686"/>
                  <a:gd name="connsiteX4" fmla="*/ 418341 w 586716"/>
                  <a:gd name="connsiteY4" fmla="*/ 0 h 1461686"/>
                  <a:gd name="connsiteX0" fmla="*/ 0 w 586716"/>
                  <a:gd name="connsiteY0" fmla="*/ 1521699 h 1521699"/>
                  <a:gd name="connsiteX1" fmla="*/ 302248 w 586716"/>
                  <a:gd name="connsiteY1" fmla="*/ 1384851 h 1521699"/>
                  <a:gd name="connsiteX2" fmla="*/ 490410 w 586716"/>
                  <a:gd name="connsiteY2" fmla="*/ 1043405 h 1521699"/>
                  <a:gd name="connsiteX3" fmla="*/ 586716 w 586716"/>
                  <a:gd name="connsiteY3" fmla="*/ 645487 h 1521699"/>
                  <a:gd name="connsiteX4" fmla="*/ 388253 w 586716"/>
                  <a:gd name="connsiteY4" fmla="*/ 0 h 1521699"/>
                  <a:gd name="connsiteX0" fmla="*/ 0 w 586716"/>
                  <a:gd name="connsiteY0" fmla="*/ 1521699 h 1521699"/>
                  <a:gd name="connsiteX1" fmla="*/ 374963 w 586716"/>
                  <a:gd name="connsiteY1" fmla="*/ 1405427 h 1521699"/>
                  <a:gd name="connsiteX2" fmla="*/ 490410 w 586716"/>
                  <a:gd name="connsiteY2" fmla="*/ 1043405 h 1521699"/>
                  <a:gd name="connsiteX3" fmla="*/ 586716 w 586716"/>
                  <a:gd name="connsiteY3" fmla="*/ 645487 h 1521699"/>
                  <a:gd name="connsiteX4" fmla="*/ 388253 w 586716"/>
                  <a:gd name="connsiteY4" fmla="*/ 0 h 1521699"/>
                  <a:gd name="connsiteX0" fmla="*/ 0 w 586716"/>
                  <a:gd name="connsiteY0" fmla="*/ 1521699 h 1521699"/>
                  <a:gd name="connsiteX1" fmla="*/ 374963 w 586716"/>
                  <a:gd name="connsiteY1" fmla="*/ 1405427 h 1521699"/>
                  <a:gd name="connsiteX2" fmla="*/ 535543 w 586716"/>
                  <a:gd name="connsiteY2" fmla="*/ 1041118 h 1521699"/>
                  <a:gd name="connsiteX3" fmla="*/ 586716 w 586716"/>
                  <a:gd name="connsiteY3" fmla="*/ 645487 h 1521699"/>
                  <a:gd name="connsiteX4" fmla="*/ 388253 w 586716"/>
                  <a:gd name="connsiteY4" fmla="*/ 0 h 1521699"/>
                  <a:gd name="connsiteX0" fmla="*/ 0 w 634357"/>
                  <a:gd name="connsiteY0" fmla="*/ 1521699 h 1521699"/>
                  <a:gd name="connsiteX1" fmla="*/ 374963 w 634357"/>
                  <a:gd name="connsiteY1" fmla="*/ 1405427 h 1521699"/>
                  <a:gd name="connsiteX2" fmla="*/ 535543 w 634357"/>
                  <a:gd name="connsiteY2" fmla="*/ 1041118 h 1521699"/>
                  <a:gd name="connsiteX3" fmla="*/ 634357 w 634357"/>
                  <a:gd name="connsiteY3" fmla="*/ 430583 h 1521699"/>
                  <a:gd name="connsiteX4" fmla="*/ 388253 w 634357"/>
                  <a:gd name="connsiteY4" fmla="*/ 0 h 1521699"/>
                  <a:gd name="connsiteX0" fmla="*/ 0 w 634357"/>
                  <a:gd name="connsiteY0" fmla="*/ 1542275 h 1542275"/>
                  <a:gd name="connsiteX1" fmla="*/ 374963 w 634357"/>
                  <a:gd name="connsiteY1" fmla="*/ 1426003 h 1542275"/>
                  <a:gd name="connsiteX2" fmla="*/ 535543 w 634357"/>
                  <a:gd name="connsiteY2" fmla="*/ 1061694 h 1542275"/>
                  <a:gd name="connsiteX3" fmla="*/ 634357 w 634357"/>
                  <a:gd name="connsiteY3" fmla="*/ 451159 h 1542275"/>
                  <a:gd name="connsiteX4" fmla="*/ 369447 w 634357"/>
                  <a:gd name="connsiteY4" fmla="*/ 0 h 1542275"/>
                  <a:gd name="connsiteX0" fmla="*/ 0 w 634357"/>
                  <a:gd name="connsiteY0" fmla="*/ 1542275 h 1542275"/>
                  <a:gd name="connsiteX1" fmla="*/ 374963 w 634357"/>
                  <a:gd name="connsiteY1" fmla="*/ 1426003 h 1542275"/>
                  <a:gd name="connsiteX2" fmla="*/ 535543 w 634357"/>
                  <a:gd name="connsiteY2" fmla="*/ 1061694 h 1542275"/>
                  <a:gd name="connsiteX3" fmla="*/ 634357 w 634357"/>
                  <a:gd name="connsiteY3" fmla="*/ 451159 h 1542275"/>
                  <a:gd name="connsiteX4" fmla="*/ 369447 w 634357"/>
                  <a:gd name="connsiteY4" fmla="*/ 0 h 1542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34357" h="1542275">
                    <a:moveTo>
                      <a:pt x="0" y="1542275"/>
                    </a:moveTo>
                    <a:cubicBezTo>
                      <a:pt x="144106" y="1479034"/>
                      <a:pt x="285706" y="1506100"/>
                      <a:pt x="374963" y="1426003"/>
                    </a:cubicBezTo>
                    <a:cubicBezTo>
                      <a:pt x="464220" y="1345906"/>
                      <a:pt x="492311" y="1224168"/>
                      <a:pt x="535543" y="1061694"/>
                    </a:cubicBezTo>
                    <a:cubicBezTo>
                      <a:pt x="578775" y="899220"/>
                      <a:pt x="599564" y="771948"/>
                      <a:pt x="634357" y="451159"/>
                    </a:cubicBezTo>
                    <a:cubicBezTo>
                      <a:pt x="563839" y="89217"/>
                      <a:pt x="416893" y="46217"/>
                      <a:pt x="369447" y="0"/>
                    </a:cubicBezTo>
                  </a:path>
                </a:pathLst>
              </a:custGeom>
              <a:noFill/>
              <a:ln w="635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b-NO"/>
              </a:p>
            </p:txBody>
          </p:sp>
          <p:sp>
            <p:nvSpPr>
              <p:cNvPr id="31" name="Frihåndsform 30"/>
              <p:cNvSpPr/>
              <p:nvPr/>
            </p:nvSpPr>
            <p:spPr>
              <a:xfrm>
                <a:off x="6341262" y="2434188"/>
                <a:ext cx="613175" cy="1507100"/>
              </a:xfrm>
              <a:custGeom>
                <a:avLst/>
                <a:gdLst>
                  <a:gd name="connsiteX0" fmla="*/ 0 w 2158481"/>
                  <a:gd name="connsiteY0" fmla="*/ 138664 h 321462"/>
                  <a:gd name="connsiteX1" fmla="*/ 472751 w 2158481"/>
                  <a:gd name="connsiteY1" fmla="*/ 1815 h 321462"/>
                  <a:gd name="connsiteX2" fmla="*/ 1107232 w 2158481"/>
                  <a:gd name="connsiteY2" fmla="*/ 76460 h 321462"/>
                  <a:gd name="connsiteX3" fmla="*/ 1785257 w 2158481"/>
                  <a:gd name="connsiteY3" fmla="*/ 300395 h 321462"/>
                  <a:gd name="connsiteX4" fmla="*/ 2158481 w 2158481"/>
                  <a:gd name="connsiteY4" fmla="*/ 319056 h 321462"/>
                  <a:gd name="connsiteX0" fmla="*/ 0 w 2133407"/>
                  <a:gd name="connsiteY0" fmla="*/ 138664 h 314267"/>
                  <a:gd name="connsiteX1" fmla="*/ 472751 w 2133407"/>
                  <a:gd name="connsiteY1" fmla="*/ 1815 h 314267"/>
                  <a:gd name="connsiteX2" fmla="*/ 1107232 w 2133407"/>
                  <a:gd name="connsiteY2" fmla="*/ 76460 h 314267"/>
                  <a:gd name="connsiteX3" fmla="*/ 1785257 w 2133407"/>
                  <a:gd name="connsiteY3" fmla="*/ 300395 h 314267"/>
                  <a:gd name="connsiteX4" fmla="*/ 2133407 w 2133407"/>
                  <a:gd name="connsiteY4" fmla="*/ 289335 h 314267"/>
                  <a:gd name="connsiteX0" fmla="*/ 318486 w 1664567"/>
                  <a:gd name="connsiteY0" fmla="*/ 13771 h 472866"/>
                  <a:gd name="connsiteX1" fmla="*/ 3911 w 1664567"/>
                  <a:gd name="connsiteY1" fmla="*/ 160414 h 472866"/>
                  <a:gd name="connsiteX2" fmla="*/ 638392 w 1664567"/>
                  <a:gd name="connsiteY2" fmla="*/ 235059 h 472866"/>
                  <a:gd name="connsiteX3" fmla="*/ 1316417 w 1664567"/>
                  <a:gd name="connsiteY3" fmla="*/ 458994 h 472866"/>
                  <a:gd name="connsiteX4" fmla="*/ 1664567 w 1664567"/>
                  <a:gd name="connsiteY4" fmla="*/ 447934 h 472866"/>
                  <a:gd name="connsiteX0" fmla="*/ 318486 w 1343622"/>
                  <a:gd name="connsiteY0" fmla="*/ 1477158 h 1922994"/>
                  <a:gd name="connsiteX1" fmla="*/ 3911 w 1343622"/>
                  <a:gd name="connsiteY1" fmla="*/ 1623801 h 1922994"/>
                  <a:gd name="connsiteX2" fmla="*/ 638392 w 1343622"/>
                  <a:gd name="connsiteY2" fmla="*/ 1698446 h 1922994"/>
                  <a:gd name="connsiteX3" fmla="*/ 1316417 w 1343622"/>
                  <a:gd name="connsiteY3" fmla="*/ 1922381 h 1922994"/>
                  <a:gd name="connsiteX4" fmla="*/ 817063 w 1343622"/>
                  <a:gd name="connsiteY4" fmla="*/ 40 h 1922994"/>
                  <a:gd name="connsiteX0" fmla="*/ 318486 w 984915"/>
                  <a:gd name="connsiteY0" fmla="*/ 1477275 h 1775439"/>
                  <a:gd name="connsiteX1" fmla="*/ 3911 w 984915"/>
                  <a:gd name="connsiteY1" fmla="*/ 1623918 h 1775439"/>
                  <a:gd name="connsiteX2" fmla="*/ 638392 w 984915"/>
                  <a:gd name="connsiteY2" fmla="*/ 1698563 h 1775439"/>
                  <a:gd name="connsiteX3" fmla="*/ 935291 w 984915"/>
                  <a:gd name="connsiteY3" fmla="*/ 454745 h 1775439"/>
                  <a:gd name="connsiteX4" fmla="*/ 817063 w 984915"/>
                  <a:gd name="connsiteY4" fmla="*/ 157 h 1775439"/>
                  <a:gd name="connsiteX0" fmla="*/ 318486 w 984915"/>
                  <a:gd name="connsiteY0" fmla="*/ 1477275 h 1775439"/>
                  <a:gd name="connsiteX1" fmla="*/ 3911 w 984915"/>
                  <a:gd name="connsiteY1" fmla="*/ 1623918 h 1775439"/>
                  <a:gd name="connsiteX2" fmla="*/ 638392 w 984915"/>
                  <a:gd name="connsiteY2" fmla="*/ 1698563 h 1775439"/>
                  <a:gd name="connsiteX3" fmla="*/ 935291 w 984915"/>
                  <a:gd name="connsiteY3" fmla="*/ 454745 h 1775439"/>
                  <a:gd name="connsiteX4" fmla="*/ 817063 w 984915"/>
                  <a:gd name="connsiteY4" fmla="*/ 157 h 1775439"/>
                  <a:gd name="connsiteX0" fmla="*/ 318486 w 1030197"/>
                  <a:gd name="connsiteY0" fmla="*/ 1477241 h 1764737"/>
                  <a:gd name="connsiteX1" fmla="*/ 3911 w 1030197"/>
                  <a:gd name="connsiteY1" fmla="*/ 1623884 h 1764737"/>
                  <a:gd name="connsiteX2" fmla="*/ 638392 w 1030197"/>
                  <a:gd name="connsiteY2" fmla="*/ 1698529 h 1764737"/>
                  <a:gd name="connsiteX3" fmla="*/ 985439 w 1030197"/>
                  <a:gd name="connsiteY3" fmla="*/ 601029 h 1764737"/>
                  <a:gd name="connsiteX4" fmla="*/ 817063 w 1030197"/>
                  <a:gd name="connsiteY4" fmla="*/ 123 h 1764737"/>
                  <a:gd name="connsiteX0" fmla="*/ 318486 w 985439"/>
                  <a:gd name="connsiteY0" fmla="*/ 1477429 h 1764925"/>
                  <a:gd name="connsiteX1" fmla="*/ 3911 w 985439"/>
                  <a:gd name="connsiteY1" fmla="*/ 1624072 h 1764925"/>
                  <a:gd name="connsiteX2" fmla="*/ 638392 w 985439"/>
                  <a:gd name="connsiteY2" fmla="*/ 1698717 h 1764925"/>
                  <a:gd name="connsiteX3" fmla="*/ 985439 w 985439"/>
                  <a:gd name="connsiteY3" fmla="*/ 601217 h 1764925"/>
                  <a:gd name="connsiteX4" fmla="*/ 817063 w 985439"/>
                  <a:gd name="connsiteY4" fmla="*/ 311 h 1764925"/>
                  <a:gd name="connsiteX0" fmla="*/ 323508 w 990461"/>
                  <a:gd name="connsiteY0" fmla="*/ 1477429 h 1624931"/>
                  <a:gd name="connsiteX1" fmla="*/ 8933 w 990461"/>
                  <a:gd name="connsiteY1" fmla="*/ 1624072 h 1624931"/>
                  <a:gd name="connsiteX2" fmla="*/ 828962 w 990461"/>
                  <a:gd name="connsiteY2" fmla="*/ 1378647 h 1624931"/>
                  <a:gd name="connsiteX3" fmla="*/ 990461 w 990461"/>
                  <a:gd name="connsiteY3" fmla="*/ 601217 h 1624931"/>
                  <a:gd name="connsiteX4" fmla="*/ 822085 w 990461"/>
                  <a:gd name="connsiteY4" fmla="*/ 311 h 1624931"/>
                  <a:gd name="connsiteX0" fmla="*/ 0 w 666953"/>
                  <a:gd name="connsiteY0" fmla="*/ 1477429 h 1477429"/>
                  <a:gd name="connsiteX1" fmla="*/ 382485 w 666953"/>
                  <a:gd name="connsiteY1" fmla="*/ 1340581 h 1477429"/>
                  <a:gd name="connsiteX2" fmla="*/ 505454 w 666953"/>
                  <a:gd name="connsiteY2" fmla="*/ 1378647 h 1477429"/>
                  <a:gd name="connsiteX3" fmla="*/ 666953 w 666953"/>
                  <a:gd name="connsiteY3" fmla="*/ 601217 h 1477429"/>
                  <a:gd name="connsiteX4" fmla="*/ 498577 w 666953"/>
                  <a:gd name="connsiteY4" fmla="*/ 311 h 1477429"/>
                  <a:gd name="connsiteX0" fmla="*/ 0 w 666953"/>
                  <a:gd name="connsiteY0" fmla="*/ 1477429 h 1477429"/>
                  <a:gd name="connsiteX1" fmla="*/ 382485 w 666953"/>
                  <a:gd name="connsiteY1" fmla="*/ 1340581 h 1477429"/>
                  <a:gd name="connsiteX2" fmla="*/ 570647 w 666953"/>
                  <a:gd name="connsiteY2" fmla="*/ 999135 h 1477429"/>
                  <a:gd name="connsiteX3" fmla="*/ 666953 w 666953"/>
                  <a:gd name="connsiteY3" fmla="*/ 601217 h 1477429"/>
                  <a:gd name="connsiteX4" fmla="*/ 498577 w 666953"/>
                  <a:gd name="connsiteY4" fmla="*/ 311 h 1477429"/>
                  <a:gd name="connsiteX0" fmla="*/ 0 w 586716"/>
                  <a:gd name="connsiteY0" fmla="*/ 1477429 h 1477429"/>
                  <a:gd name="connsiteX1" fmla="*/ 302248 w 586716"/>
                  <a:gd name="connsiteY1" fmla="*/ 1340581 h 1477429"/>
                  <a:gd name="connsiteX2" fmla="*/ 490410 w 586716"/>
                  <a:gd name="connsiteY2" fmla="*/ 999135 h 1477429"/>
                  <a:gd name="connsiteX3" fmla="*/ 586716 w 586716"/>
                  <a:gd name="connsiteY3" fmla="*/ 601217 h 1477429"/>
                  <a:gd name="connsiteX4" fmla="*/ 418340 w 586716"/>
                  <a:gd name="connsiteY4" fmla="*/ 311 h 1477429"/>
                  <a:gd name="connsiteX0" fmla="*/ 0 w 586716"/>
                  <a:gd name="connsiteY0" fmla="*/ 1462018 h 1462018"/>
                  <a:gd name="connsiteX1" fmla="*/ 302248 w 586716"/>
                  <a:gd name="connsiteY1" fmla="*/ 1325170 h 1462018"/>
                  <a:gd name="connsiteX2" fmla="*/ 490410 w 586716"/>
                  <a:gd name="connsiteY2" fmla="*/ 983724 h 1462018"/>
                  <a:gd name="connsiteX3" fmla="*/ 586716 w 586716"/>
                  <a:gd name="connsiteY3" fmla="*/ 585806 h 1462018"/>
                  <a:gd name="connsiteX4" fmla="*/ 418341 w 586716"/>
                  <a:gd name="connsiteY4" fmla="*/ 332 h 1462018"/>
                  <a:gd name="connsiteX0" fmla="*/ 0 w 586716"/>
                  <a:gd name="connsiteY0" fmla="*/ 1483475 h 1483475"/>
                  <a:gd name="connsiteX1" fmla="*/ 302248 w 586716"/>
                  <a:gd name="connsiteY1" fmla="*/ 1346627 h 1483475"/>
                  <a:gd name="connsiteX2" fmla="*/ 490410 w 586716"/>
                  <a:gd name="connsiteY2" fmla="*/ 1005181 h 1483475"/>
                  <a:gd name="connsiteX3" fmla="*/ 586716 w 586716"/>
                  <a:gd name="connsiteY3" fmla="*/ 607263 h 1483475"/>
                  <a:gd name="connsiteX4" fmla="*/ 418341 w 586716"/>
                  <a:gd name="connsiteY4" fmla="*/ 21789 h 1483475"/>
                  <a:gd name="connsiteX0" fmla="*/ 0 w 586716"/>
                  <a:gd name="connsiteY0" fmla="*/ 1461686 h 1461686"/>
                  <a:gd name="connsiteX1" fmla="*/ 302248 w 586716"/>
                  <a:gd name="connsiteY1" fmla="*/ 1324838 h 1461686"/>
                  <a:gd name="connsiteX2" fmla="*/ 490410 w 586716"/>
                  <a:gd name="connsiteY2" fmla="*/ 983392 h 1461686"/>
                  <a:gd name="connsiteX3" fmla="*/ 586716 w 586716"/>
                  <a:gd name="connsiteY3" fmla="*/ 585474 h 1461686"/>
                  <a:gd name="connsiteX4" fmla="*/ 418341 w 586716"/>
                  <a:gd name="connsiteY4" fmla="*/ 0 h 1461686"/>
                  <a:gd name="connsiteX0" fmla="*/ 0 w 586716"/>
                  <a:gd name="connsiteY0" fmla="*/ 1521699 h 1521699"/>
                  <a:gd name="connsiteX1" fmla="*/ 302248 w 586716"/>
                  <a:gd name="connsiteY1" fmla="*/ 1384851 h 1521699"/>
                  <a:gd name="connsiteX2" fmla="*/ 490410 w 586716"/>
                  <a:gd name="connsiteY2" fmla="*/ 1043405 h 1521699"/>
                  <a:gd name="connsiteX3" fmla="*/ 586716 w 586716"/>
                  <a:gd name="connsiteY3" fmla="*/ 645487 h 1521699"/>
                  <a:gd name="connsiteX4" fmla="*/ 388253 w 586716"/>
                  <a:gd name="connsiteY4" fmla="*/ 0 h 1521699"/>
                  <a:gd name="connsiteX0" fmla="*/ 0 w 586716"/>
                  <a:gd name="connsiteY0" fmla="*/ 1283932 h 1283932"/>
                  <a:gd name="connsiteX1" fmla="*/ 302248 w 586716"/>
                  <a:gd name="connsiteY1" fmla="*/ 1147084 h 1283932"/>
                  <a:gd name="connsiteX2" fmla="*/ 490410 w 586716"/>
                  <a:gd name="connsiteY2" fmla="*/ 805638 h 1283932"/>
                  <a:gd name="connsiteX3" fmla="*/ 586716 w 586716"/>
                  <a:gd name="connsiteY3" fmla="*/ 407720 h 1283932"/>
                  <a:gd name="connsiteX4" fmla="*/ 84856 w 586716"/>
                  <a:gd name="connsiteY4" fmla="*/ 0 h 1283932"/>
                  <a:gd name="connsiteX0" fmla="*/ 0 w 490737"/>
                  <a:gd name="connsiteY0" fmla="*/ 1283932 h 1283932"/>
                  <a:gd name="connsiteX1" fmla="*/ 302248 w 490737"/>
                  <a:gd name="connsiteY1" fmla="*/ 1147084 h 1283932"/>
                  <a:gd name="connsiteX2" fmla="*/ 490410 w 490737"/>
                  <a:gd name="connsiteY2" fmla="*/ 805638 h 1283932"/>
                  <a:gd name="connsiteX3" fmla="*/ 356034 w 490737"/>
                  <a:gd name="connsiteY3" fmla="*/ 414579 h 1283932"/>
                  <a:gd name="connsiteX4" fmla="*/ 84856 w 490737"/>
                  <a:gd name="connsiteY4" fmla="*/ 0 h 1283932"/>
                  <a:gd name="connsiteX0" fmla="*/ 0 w 603571"/>
                  <a:gd name="connsiteY0" fmla="*/ 1299936 h 1299936"/>
                  <a:gd name="connsiteX1" fmla="*/ 415082 w 603571"/>
                  <a:gd name="connsiteY1" fmla="*/ 1147084 h 1299936"/>
                  <a:gd name="connsiteX2" fmla="*/ 603244 w 603571"/>
                  <a:gd name="connsiteY2" fmla="*/ 805638 h 1299936"/>
                  <a:gd name="connsiteX3" fmla="*/ 468868 w 603571"/>
                  <a:gd name="connsiteY3" fmla="*/ 414579 h 1299936"/>
                  <a:gd name="connsiteX4" fmla="*/ 197690 w 603571"/>
                  <a:gd name="connsiteY4" fmla="*/ 0 h 1299936"/>
                  <a:gd name="connsiteX0" fmla="*/ 0 w 603571"/>
                  <a:gd name="connsiteY0" fmla="*/ 1299936 h 1299936"/>
                  <a:gd name="connsiteX1" fmla="*/ 415082 w 603571"/>
                  <a:gd name="connsiteY1" fmla="*/ 1147084 h 1299936"/>
                  <a:gd name="connsiteX2" fmla="*/ 603244 w 603571"/>
                  <a:gd name="connsiteY2" fmla="*/ 805638 h 1299936"/>
                  <a:gd name="connsiteX3" fmla="*/ 468868 w 603571"/>
                  <a:gd name="connsiteY3" fmla="*/ 414579 h 1299936"/>
                  <a:gd name="connsiteX4" fmla="*/ 197690 w 603571"/>
                  <a:gd name="connsiteY4" fmla="*/ 0 h 1299936"/>
                  <a:gd name="connsiteX0" fmla="*/ 0 w 513623"/>
                  <a:gd name="connsiteY0" fmla="*/ 1299936 h 1299936"/>
                  <a:gd name="connsiteX1" fmla="*/ 415082 w 513623"/>
                  <a:gd name="connsiteY1" fmla="*/ 1147084 h 1299936"/>
                  <a:gd name="connsiteX2" fmla="*/ 512977 w 513623"/>
                  <a:gd name="connsiteY2" fmla="*/ 860508 h 1299936"/>
                  <a:gd name="connsiteX3" fmla="*/ 468868 w 513623"/>
                  <a:gd name="connsiteY3" fmla="*/ 414579 h 1299936"/>
                  <a:gd name="connsiteX4" fmla="*/ 197690 w 513623"/>
                  <a:gd name="connsiteY4" fmla="*/ 0 h 1299936"/>
                  <a:gd name="connsiteX0" fmla="*/ 0 w 515428"/>
                  <a:gd name="connsiteY0" fmla="*/ 1299936 h 1299936"/>
                  <a:gd name="connsiteX1" fmla="*/ 415082 w 515428"/>
                  <a:gd name="connsiteY1" fmla="*/ 1147084 h 1299936"/>
                  <a:gd name="connsiteX2" fmla="*/ 512977 w 515428"/>
                  <a:gd name="connsiteY2" fmla="*/ 860508 h 1299936"/>
                  <a:gd name="connsiteX3" fmla="*/ 503971 w 515428"/>
                  <a:gd name="connsiteY3" fmla="*/ 448872 h 1299936"/>
                  <a:gd name="connsiteX4" fmla="*/ 197690 w 515428"/>
                  <a:gd name="connsiteY4" fmla="*/ 0 h 1299936"/>
                  <a:gd name="connsiteX0" fmla="*/ 0 w 515428"/>
                  <a:gd name="connsiteY0" fmla="*/ 1299936 h 1299936"/>
                  <a:gd name="connsiteX1" fmla="*/ 415082 w 515428"/>
                  <a:gd name="connsiteY1" fmla="*/ 1147084 h 1299936"/>
                  <a:gd name="connsiteX2" fmla="*/ 512977 w 515428"/>
                  <a:gd name="connsiteY2" fmla="*/ 860508 h 1299936"/>
                  <a:gd name="connsiteX3" fmla="*/ 503971 w 515428"/>
                  <a:gd name="connsiteY3" fmla="*/ 448872 h 1299936"/>
                  <a:gd name="connsiteX4" fmla="*/ 180317 w 515428"/>
                  <a:gd name="connsiteY4" fmla="*/ 0 h 1299936"/>
                  <a:gd name="connsiteX0" fmla="*/ 0 w 515428"/>
                  <a:gd name="connsiteY0" fmla="*/ 1299936 h 1299936"/>
                  <a:gd name="connsiteX1" fmla="*/ 415082 w 515428"/>
                  <a:gd name="connsiteY1" fmla="*/ 1147084 h 1299936"/>
                  <a:gd name="connsiteX2" fmla="*/ 512977 w 515428"/>
                  <a:gd name="connsiteY2" fmla="*/ 860508 h 1299936"/>
                  <a:gd name="connsiteX3" fmla="*/ 503971 w 515428"/>
                  <a:gd name="connsiteY3" fmla="*/ 448872 h 1299936"/>
                  <a:gd name="connsiteX4" fmla="*/ 180317 w 515428"/>
                  <a:gd name="connsiteY4" fmla="*/ 0 h 1299936"/>
                  <a:gd name="connsiteX0" fmla="*/ 0 w 515428"/>
                  <a:gd name="connsiteY0" fmla="*/ 1351376 h 1351376"/>
                  <a:gd name="connsiteX1" fmla="*/ 415082 w 515428"/>
                  <a:gd name="connsiteY1" fmla="*/ 1198524 h 1351376"/>
                  <a:gd name="connsiteX2" fmla="*/ 512977 w 515428"/>
                  <a:gd name="connsiteY2" fmla="*/ 911948 h 1351376"/>
                  <a:gd name="connsiteX3" fmla="*/ 503971 w 515428"/>
                  <a:gd name="connsiteY3" fmla="*/ 500312 h 1351376"/>
                  <a:gd name="connsiteX4" fmla="*/ 143641 w 515428"/>
                  <a:gd name="connsiteY4" fmla="*/ 0 h 1351376"/>
                  <a:gd name="connsiteX0" fmla="*/ 0 w 515428"/>
                  <a:gd name="connsiteY0" fmla="*/ 1347947 h 1347947"/>
                  <a:gd name="connsiteX1" fmla="*/ 415082 w 515428"/>
                  <a:gd name="connsiteY1" fmla="*/ 1195095 h 1347947"/>
                  <a:gd name="connsiteX2" fmla="*/ 512977 w 515428"/>
                  <a:gd name="connsiteY2" fmla="*/ 908519 h 1347947"/>
                  <a:gd name="connsiteX3" fmla="*/ 503971 w 515428"/>
                  <a:gd name="connsiteY3" fmla="*/ 496883 h 1347947"/>
                  <a:gd name="connsiteX4" fmla="*/ 143641 w 515428"/>
                  <a:gd name="connsiteY4" fmla="*/ 0 h 1347947"/>
                  <a:gd name="connsiteX0" fmla="*/ 0 w 516150"/>
                  <a:gd name="connsiteY0" fmla="*/ 1347947 h 1347947"/>
                  <a:gd name="connsiteX1" fmla="*/ 415082 w 516150"/>
                  <a:gd name="connsiteY1" fmla="*/ 1195095 h 1347947"/>
                  <a:gd name="connsiteX2" fmla="*/ 512977 w 516150"/>
                  <a:gd name="connsiteY2" fmla="*/ 908519 h 1347947"/>
                  <a:gd name="connsiteX3" fmla="*/ 511692 w 516150"/>
                  <a:gd name="connsiteY3" fmla="*/ 514029 h 1347947"/>
                  <a:gd name="connsiteX4" fmla="*/ 143641 w 516150"/>
                  <a:gd name="connsiteY4" fmla="*/ 0 h 1347947"/>
                  <a:gd name="connsiteX0" fmla="*/ 0 w 526332"/>
                  <a:gd name="connsiteY0" fmla="*/ 1347947 h 1347947"/>
                  <a:gd name="connsiteX1" fmla="*/ 415082 w 526332"/>
                  <a:gd name="connsiteY1" fmla="*/ 1195095 h 1347947"/>
                  <a:gd name="connsiteX2" fmla="*/ 512977 w 526332"/>
                  <a:gd name="connsiteY2" fmla="*/ 908519 h 1347947"/>
                  <a:gd name="connsiteX3" fmla="*/ 511692 w 526332"/>
                  <a:gd name="connsiteY3" fmla="*/ 514029 h 1347947"/>
                  <a:gd name="connsiteX4" fmla="*/ 143641 w 526332"/>
                  <a:gd name="connsiteY4" fmla="*/ 0 h 1347947"/>
                  <a:gd name="connsiteX0" fmla="*/ 0 w 551427"/>
                  <a:gd name="connsiteY0" fmla="*/ 1371952 h 1371952"/>
                  <a:gd name="connsiteX1" fmla="*/ 440176 w 551427"/>
                  <a:gd name="connsiteY1" fmla="*/ 1195095 h 1371952"/>
                  <a:gd name="connsiteX2" fmla="*/ 538071 w 551427"/>
                  <a:gd name="connsiteY2" fmla="*/ 908519 h 1371952"/>
                  <a:gd name="connsiteX3" fmla="*/ 536786 w 551427"/>
                  <a:gd name="connsiteY3" fmla="*/ 514029 h 1371952"/>
                  <a:gd name="connsiteX4" fmla="*/ 168735 w 551427"/>
                  <a:gd name="connsiteY4" fmla="*/ 0 h 1371952"/>
                  <a:gd name="connsiteX0" fmla="*/ 0 w 551427"/>
                  <a:gd name="connsiteY0" fmla="*/ 1363379 h 1363379"/>
                  <a:gd name="connsiteX1" fmla="*/ 440176 w 551427"/>
                  <a:gd name="connsiteY1" fmla="*/ 1195095 h 1363379"/>
                  <a:gd name="connsiteX2" fmla="*/ 538071 w 551427"/>
                  <a:gd name="connsiteY2" fmla="*/ 908519 h 1363379"/>
                  <a:gd name="connsiteX3" fmla="*/ 536786 w 551427"/>
                  <a:gd name="connsiteY3" fmla="*/ 514029 h 1363379"/>
                  <a:gd name="connsiteX4" fmla="*/ 168735 w 551427"/>
                  <a:gd name="connsiteY4" fmla="*/ 0 h 1363379"/>
                  <a:gd name="connsiteX0" fmla="*/ 0 w 551427"/>
                  <a:gd name="connsiteY0" fmla="*/ 1363379 h 1363379"/>
                  <a:gd name="connsiteX1" fmla="*/ 440176 w 551427"/>
                  <a:gd name="connsiteY1" fmla="*/ 1195095 h 1363379"/>
                  <a:gd name="connsiteX2" fmla="*/ 538071 w 551427"/>
                  <a:gd name="connsiteY2" fmla="*/ 908519 h 1363379"/>
                  <a:gd name="connsiteX3" fmla="*/ 536786 w 551427"/>
                  <a:gd name="connsiteY3" fmla="*/ 514029 h 1363379"/>
                  <a:gd name="connsiteX4" fmla="*/ 168735 w 551427"/>
                  <a:gd name="connsiteY4" fmla="*/ 0 h 1363379"/>
                  <a:gd name="connsiteX0" fmla="*/ 0 w 572469"/>
                  <a:gd name="connsiteY0" fmla="*/ 1363379 h 1363379"/>
                  <a:gd name="connsiteX1" fmla="*/ 530900 w 572469"/>
                  <a:gd name="connsiteY1" fmla="*/ 1107647 h 1363379"/>
                  <a:gd name="connsiteX2" fmla="*/ 538071 w 572469"/>
                  <a:gd name="connsiteY2" fmla="*/ 908519 h 1363379"/>
                  <a:gd name="connsiteX3" fmla="*/ 536786 w 572469"/>
                  <a:gd name="connsiteY3" fmla="*/ 514029 h 1363379"/>
                  <a:gd name="connsiteX4" fmla="*/ 168735 w 572469"/>
                  <a:gd name="connsiteY4" fmla="*/ 0 h 1363379"/>
                  <a:gd name="connsiteX0" fmla="*/ 0 w 616107"/>
                  <a:gd name="connsiteY0" fmla="*/ 1363379 h 1363379"/>
                  <a:gd name="connsiteX1" fmla="*/ 530900 w 616107"/>
                  <a:gd name="connsiteY1" fmla="*/ 1107647 h 1363379"/>
                  <a:gd name="connsiteX2" fmla="*/ 615283 w 616107"/>
                  <a:gd name="connsiteY2" fmla="*/ 822786 h 1363379"/>
                  <a:gd name="connsiteX3" fmla="*/ 536786 w 616107"/>
                  <a:gd name="connsiteY3" fmla="*/ 514029 h 1363379"/>
                  <a:gd name="connsiteX4" fmla="*/ 168735 w 616107"/>
                  <a:gd name="connsiteY4" fmla="*/ 0 h 1363379"/>
                  <a:gd name="connsiteX0" fmla="*/ 0 w 621320"/>
                  <a:gd name="connsiteY0" fmla="*/ 1363379 h 1363379"/>
                  <a:gd name="connsiteX1" fmla="*/ 530900 w 621320"/>
                  <a:gd name="connsiteY1" fmla="*/ 1107647 h 1363379"/>
                  <a:gd name="connsiteX2" fmla="*/ 615283 w 621320"/>
                  <a:gd name="connsiteY2" fmla="*/ 822786 h 1363379"/>
                  <a:gd name="connsiteX3" fmla="*/ 600486 w 621320"/>
                  <a:gd name="connsiteY3" fmla="*/ 503741 h 1363379"/>
                  <a:gd name="connsiteX4" fmla="*/ 168735 w 621320"/>
                  <a:gd name="connsiteY4" fmla="*/ 0 h 1363379"/>
                  <a:gd name="connsiteX0" fmla="*/ 0 w 621320"/>
                  <a:gd name="connsiteY0" fmla="*/ 1363379 h 1363379"/>
                  <a:gd name="connsiteX1" fmla="*/ 530900 w 621320"/>
                  <a:gd name="connsiteY1" fmla="*/ 1107647 h 1363379"/>
                  <a:gd name="connsiteX2" fmla="*/ 615283 w 621320"/>
                  <a:gd name="connsiteY2" fmla="*/ 822786 h 1363379"/>
                  <a:gd name="connsiteX3" fmla="*/ 600486 w 621320"/>
                  <a:gd name="connsiteY3" fmla="*/ 503741 h 1363379"/>
                  <a:gd name="connsiteX4" fmla="*/ 168735 w 621320"/>
                  <a:gd name="connsiteY4" fmla="*/ 0 h 1363379"/>
                  <a:gd name="connsiteX0" fmla="*/ 0 w 621320"/>
                  <a:gd name="connsiteY0" fmla="*/ 1356520 h 1356520"/>
                  <a:gd name="connsiteX1" fmla="*/ 530900 w 621320"/>
                  <a:gd name="connsiteY1" fmla="*/ 1100788 h 1356520"/>
                  <a:gd name="connsiteX2" fmla="*/ 615283 w 621320"/>
                  <a:gd name="connsiteY2" fmla="*/ 815927 h 1356520"/>
                  <a:gd name="connsiteX3" fmla="*/ 600486 w 621320"/>
                  <a:gd name="connsiteY3" fmla="*/ 496882 h 1356520"/>
                  <a:gd name="connsiteX4" fmla="*/ 164874 w 621320"/>
                  <a:gd name="connsiteY4" fmla="*/ 0 h 13565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21320" h="1356520">
                    <a:moveTo>
                      <a:pt x="0" y="1356520"/>
                    </a:moveTo>
                    <a:cubicBezTo>
                      <a:pt x="311646" y="1280705"/>
                      <a:pt x="428353" y="1190887"/>
                      <a:pt x="530900" y="1100788"/>
                    </a:cubicBezTo>
                    <a:cubicBezTo>
                      <a:pt x="633447" y="1010689"/>
                      <a:pt x="603685" y="916578"/>
                      <a:pt x="615283" y="815927"/>
                    </a:cubicBezTo>
                    <a:cubicBezTo>
                      <a:pt x="626881" y="715276"/>
                      <a:pt x="621672" y="821100"/>
                      <a:pt x="600486" y="496882"/>
                    </a:cubicBezTo>
                    <a:cubicBezTo>
                      <a:pt x="416080" y="145228"/>
                      <a:pt x="216878" y="58219"/>
                      <a:pt x="164874" y="0"/>
                    </a:cubicBezTo>
                  </a:path>
                </a:pathLst>
              </a:custGeom>
              <a:noFill/>
              <a:ln w="635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b-NO"/>
              </a:p>
            </p:txBody>
          </p:sp>
        </p:grpSp>
        <p:sp>
          <p:nvSpPr>
            <p:cNvPr id="38" name="Ellipse 37"/>
            <p:cNvSpPr/>
            <p:nvPr/>
          </p:nvSpPr>
          <p:spPr>
            <a:xfrm>
              <a:off x="5603645" y="3280042"/>
              <a:ext cx="139426" cy="118415"/>
            </a:xfrm>
            <a:prstGeom prst="ellipse">
              <a:avLst/>
            </a:prstGeom>
            <a:solidFill>
              <a:schemeClr val="accent6">
                <a:lumMod val="90000"/>
                <a:lumOff val="10000"/>
              </a:schemeClr>
            </a:solidFill>
            <a:ln>
              <a:solidFill>
                <a:schemeClr val="accent6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40" name="TekstSylinder 39"/>
            <p:cNvSpPr txBox="1"/>
            <p:nvPr/>
          </p:nvSpPr>
          <p:spPr>
            <a:xfrm>
              <a:off x="6430163" y="3517285"/>
              <a:ext cx="28245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b-NO" sz="1200" dirty="0" smtClean="0"/>
                <a:t>1</a:t>
              </a:r>
              <a:endParaRPr lang="nb-NO" sz="1200" dirty="0"/>
            </a:p>
          </p:txBody>
        </p:sp>
        <p:sp>
          <p:nvSpPr>
            <p:cNvPr id="41" name="TekstSylinder 40"/>
            <p:cNvSpPr txBox="1"/>
            <p:nvPr/>
          </p:nvSpPr>
          <p:spPr>
            <a:xfrm>
              <a:off x="5816134" y="3417308"/>
              <a:ext cx="28245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b-NO" sz="1200" dirty="0"/>
                <a:t>2</a:t>
              </a:r>
            </a:p>
          </p:txBody>
        </p:sp>
        <p:cxnSp>
          <p:nvCxnSpPr>
            <p:cNvPr id="42" name="Rett linje 41"/>
            <p:cNvCxnSpPr/>
            <p:nvPr/>
          </p:nvCxnSpPr>
          <p:spPr>
            <a:xfrm flipV="1">
              <a:off x="5816134" y="4093328"/>
              <a:ext cx="141225" cy="35692"/>
            </a:xfrm>
            <a:prstGeom prst="line">
              <a:avLst/>
            </a:prstGeom>
            <a:ln>
              <a:solidFill>
                <a:schemeClr val="accent6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Rett linje 43"/>
            <p:cNvCxnSpPr/>
            <p:nvPr/>
          </p:nvCxnSpPr>
          <p:spPr>
            <a:xfrm>
              <a:off x="5982104" y="2768949"/>
              <a:ext cx="144118" cy="83987"/>
            </a:xfrm>
            <a:prstGeom prst="line">
              <a:avLst/>
            </a:prstGeom>
            <a:ln>
              <a:solidFill>
                <a:schemeClr val="accent6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8" name="Bilde 4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3989" y="535716"/>
            <a:ext cx="1415412" cy="2394629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sp>
        <p:nvSpPr>
          <p:cNvPr id="39" name="Plassholder for dato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nb-NO" dirty="0" smtClean="0"/>
              <a:t>26.06.2018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939702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1115616" y="1058555"/>
            <a:ext cx="7776863" cy="469132"/>
          </a:xfrm>
        </p:spPr>
        <p:txBody>
          <a:bodyPr>
            <a:normAutofit/>
          </a:bodyPr>
          <a:lstStyle/>
          <a:p>
            <a:r>
              <a:rPr lang="nb-NO" sz="2200" dirty="0" smtClean="0"/>
              <a:t>Sideanlegg og sideanleggsdeler definert i datakatalogen</a:t>
            </a:r>
            <a:endParaRPr lang="nb-NO" sz="2200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nb-NO" dirty="0" smtClean="0"/>
              <a:t>Ny </a:t>
            </a:r>
            <a:r>
              <a:rPr lang="nb-NO" dirty="0" err="1" smtClean="0"/>
              <a:t>vegreferansemodell</a:t>
            </a:r>
            <a:endParaRPr lang="nb-NO" dirty="0"/>
          </a:p>
        </p:txBody>
      </p:sp>
      <p:graphicFrame>
        <p:nvGraphicFramePr>
          <p:cNvPr id="6" name="Tabell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8278806"/>
              </p:ext>
            </p:extLst>
          </p:nvPr>
        </p:nvGraphicFramePr>
        <p:xfrm>
          <a:off x="82677" y="1844824"/>
          <a:ext cx="8945491" cy="2314416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549776"/>
                <a:gridCol w="978853"/>
                <a:gridCol w="602307"/>
                <a:gridCol w="1470923"/>
                <a:gridCol w="1053465"/>
                <a:gridCol w="2051197"/>
                <a:gridCol w="720080"/>
                <a:gridCol w="602307"/>
                <a:gridCol w="916583"/>
              </a:tblGrid>
              <a:tr h="266588">
                <a:tc>
                  <a:txBody>
                    <a:bodyPr/>
                    <a:lstStyle/>
                    <a:p>
                      <a:pPr algn="l" fontAlgn="t"/>
                      <a:r>
                        <a:rPr lang="nb-NO" sz="1000" b="1" u="none" strike="noStrike" dirty="0" err="1">
                          <a:effectLst/>
                        </a:rPr>
                        <a:t>Objektid</a:t>
                      </a:r>
                      <a:endParaRPr lang="nb-NO" sz="1000" b="1" i="0" u="none" strike="noStrike" dirty="0">
                        <a:solidFill>
                          <a:srgbClr val="000000"/>
                        </a:solidFill>
                        <a:effectLst/>
                        <a:latin typeface="Lucida Sans Unicode" panose="020B0602030504020204" pitchFamily="34" charset="0"/>
                      </a:endParaRPr>
                    </a:p>
                  </a:txBody>
                  <a:tcPr marL="4291" marR="4291" marT="4291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b-NO" sz="1000" b="1" u="none" strike="noStrike" dirty="0">
                          <a:effectLst/>
                        </a:rPr>
                        <a:t>Navn</a:t>
                      </a:r>
                      <a:endParaRPr lang="nb-NO" sz="1000" b="1" i="0" u="none" strike="noStrike" dirty="0">
                        <a:solidFill>
                          <a:srgbClr val="000000"/>
                        </a:solidFill>
                        <a:effectLst/>
                        <a:latin typeface="Lucida Sans Unicode" panose="020B0602030504020204" pitchFamily="34" charset="0"/>
                      </a:endParaRPr>
                    </a:p>
                  </a:txBody>
                  <a:tcPr marL="4291" marR="4291" marT="4291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b-NO" sz="1000" b="1" u="none" strike="noStrike" dirty="0">
                          <a:effectLst/>
                        </a:rPr>
                        <a:t>Kortnavn</a:t>
                      </a:r>
                      <a:endParaRPr lang="nb-NO" sz="1000" b="1" i="0" u="none" strike="noStrike" dirty="0">
                        <a:solidFill>
                          <a:srgbClr val="000000"/>
                        </a:solidFill>
                        <a:effectLst/>
                        <a:latin typeface="Lucida Sans Unicode" panose="020B0602030504020204" pitchFamily="34" charset="0"/>
                      </a:endParaRPr>
                    </a:p>
                  </a:txBody>
                  <a:tcPr marL="4291" marR="4291" marT="4291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b-NO" sz="1000" b="1" u="none" strike="noStrike" dirty="0">
                          <a:effectLst/>
                        </a:rPr>
                        <a:t>Beskrivelse</a:t>
                      </a:r>
                      <a:endParaRPr lang="nb-NO" sz="1000" b="1" i="0" u="none" strike="noStrike" dirty="0">
                        <a:solidFill>
                          <a:srgbClr val="000000"/>
                        </a:solidFill>
                        <a:effectLst/>
                        <a:latin typeface="Lucida Sans Unicode" panose="020B0602030504020204" pitchFamily="34" charset="0"/>
                      </a:endParaRPr>
                    </a:p>
                  </a:txBody>
                  <a:tcPr marL="4291" marR="4291" marT="4291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b-NO" sz="1000" b="1" u="none" strike="noStrike" dirty="0">
                          <a:effectLst/>
                        </a:rPr>
                        <a:t>Egenskaper</a:t>
                      </a:r>
                      <a:endParaRPr lang="nb-NO" sz="1000" b="1" i="0" u="none" strike="noStrike" dirty="0">
                        <a:solidFill>
                          <a:srgbClr val="000000"/>
                        </a:solidFill>
                        <a:effectLst/>
                        <a:latin typeface="Lucida Sans Unicode" panose="020B0602030504020204" pitchFamily="34" charset="0"/>
                      </a:endParaRPr>
                    </a:p>
                  </a:txBody>
                  <a:tcPr marL="4291" marR="4291" marT="4291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b-NO" sz="1000" b="1" u="none" strike="noStrike" dirty="0">
                          <a:effectLst/>
                        </a:rPr>
                        <a:t>Beskrivelse</a:t>
                      </a:r>
                      <a:endParaRPr lang="nb-NO" sz="1000" b="1" i="0" u="none" strike="noStrike" dirty="0">
                        <a:solidFill>
                          <a:srgbClr val="000000"/>
                        </a:solidFill>
                        <a:effectLst/>
                        <a:latin typeface="Lucida Sans Unicode" panose="020B0602030504020204" pitchFamily="34" charset="0"/>
                      </a:endParaRPr>
                    </a:p>
                  </a:txBody>
                  <a:tcPr marL="4291" marR="4291" marT="4291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b-NO" sz="1000" b="1" u="none" strike="noStrike" dirty="0">
                          <a:effectLst/>
                        </a:rPr>
                        <a:t>Verdier</a:t>
                      </a:r>
                      <a:endParaRPr lang="nb-NO" sz="1000" b="1" i="0" u="none" strike="noStrike" dirty="0">
                        <a:solidFill>
                          <a:srgbClr val="000000"/>
                        </a:solidFill>
                        <a:effectLst/>
                        <a:latin typeface="Lucida Sans Unicode" panose="020B0602030504020204" pitchFamily="34" charset="0"/>
                      </a:endParaRPr>
                    </a:p>
                  </a:txBody>
                  <a:tcPr marL="4291" marR="4291" marT="4291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b-NO" sz="1000" b="1" u="none" strike="noStrike" dirty="0">
                          <a:effectLst/>
                        </a:rPr>
                        <a:t>Kortnavn</a:t>
                      </a:r>
                      <a:endParaRPr lang="nb-NO" sz="1000" b="1" i="0" u="none" strike="noStrike" dirty="0">
                        <a:solidFill>
                          <a:srgbClr val="000000"/>
                        </a:solidFill>
                        <a:effectLst/>
                        <a:latin typeface="Lucida Sans Unicode" panose="020B0602030504020204" pitchFamily="34" charset="0"/>
                      </a:endParaRPr>
                    </a:p>
                  </a:txBody>
                  <a:tcPr marL="4291" marR="4291" marT="4291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b-NO" sz="1000" b="1" u="none" strike="noStrike" dirty="0">
                          <a:effectLst/>
                        </a:rPr>
                        <a:t>Beskrivelse</a:t>
                      </a:r>
                      <a:endParaRPr lang="nb-NO" sz="1000" b="1" i="0" u="none" strike="noStrike" dirty="0">
                        <a:solidFill>
                          <a:srgbClr val="000000"/>
                        </a:solidFill>
                        <a:effectLst/>
                        <a:latin typeface="Lucida Sans Unicode" panose="020B0602030504020204" pitchFamily="34" charset="0"/>
                      </a:endParaRPr>
                    </a:p>
                  </a:txBody>
                  <a:tcPr marL="4291" marR="4291" marT="4291" marB="0"/>
                </a:tc>
              </a:tr>
              <a:tr h="403335">
                <a:tc>
                  <a:txBody>
                    <a:bodyPr/>
                    <a:lstStyle/>
                    <a:p>
                      <a:pPr algn="l" fontAlgn="t"/>
                      <a:r>
                        <a:rPr lang="nb-NO" sz="1000" b="0" i="0" u="none" strike="noStrike">
                          <a:solidFill>
                            <a:srgbClr val="000000"/>
                          </a:solidFill>
                          <a:effectLst/>
                          <a:latin typeface="Lucida Sans Unicode" panose="020B0602030504020204" pitchFamily="34" charset="0"/>
                        </a:rPr>
                        <a:t>919</a:t>
                      </a: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b-NO" sz="1000" b="0" i="0" u="none" strike="noStrike">
                          <a:solidFill>
                            <a:srgbClr val="000000"/>
                          </a:solidFill>
                          <a:effectLst/>
                          <a:latin typeface="Lucida Sans Unicode" panose="020B0602030504020204" pitchFamily="34" charset="0"/>
                        </a:rPr>
                        <a:t>Sideanlegg</a:t>
                      </a: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b-NO" sz="1000" b="0" i="0" u="none" strike="noStrike">
                          <a:solidFill>
                            <a:srgbClr val="000000"/>
                          </a:solidFill>
                          <a:effectLst/>
                          <a:latin typeface="Lucida Sans Unicode" panose="020B0602030504020204" pitchFamily="34" charset="0"/>
                        </a:rPr>
                        <a:t> </a:t>
                      </a: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b-NO" sz="1000" b="0" i="0" u="none" strike="noStrike">
                          <a:solidFill>
                            <a:srgbClr val="000000"/>
                          </a:solidFill>
                          <a:effectLst/>
                          <a:latin typeface="Lucida Sans Unicode" panose="020B0602030504020204" pitchFamily="34" charset="0"/>
                        </a:rPr>
                        <a:t>Sideanlegg som trenger egne referanselenker forvaltningsmessig sett fordi disse ikke er en del av vegen for øvrig</a:t>
                      </a: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b-NO" sz="1000" b="0" i="0" u="none" strike="noStrike">
                          <a:solidFill>
                            <a:srgbClr val="000000"/>
                          </a:solidFill>
                          <a:effectLst/>
                          <a:latin typeface="Lucida Sans Unicode" panose="020B0602030504020204" pitchFamily="34" charset="0"/>
                        </a:rPr>
                        <a:t>ID</a:t>
                      </a: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b-NO" sz="1000" b="0" i="0" u="none" strike="noStrike">
                          <a:solidFill>
                            <a:srgbClr val="000000"/>
                          </a:solidFill>
                          <a:effectLst/>
                          <a:latin typeface="Lucida Sans Unicode" panose="020B0602030504020204" pitchFamily="34" charset="0"/>
                        </a:rPr>
                        <a:t>Unik ID for sideanlegget</a:t>
                      </a: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b-NO" sz="1000" b="0" i="0" u="none" strike="noStrike">
                          <a:solidFill>
                            <a:srgbClr val="000000"/>
                          </a:solidFill>
                          <a:effectLst/>
                          <a:latin typeface="Lucida Sans Unicode" panose="020B0602030504020204" pitchFamily="34" charset="0"/>
                        </a:rPr>
                        <a:t> </a:t>
                      </a: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b-NO" sz="1000" b="0" i="0" u="none" strike="noStrike">
                          <a:solidFill>
                            <a:srgbClr val="000000"/>
                          </a:solidFill>
                          <a:effectLst/>
                          <a:latin typeface="Lucida Sans Unicode" panose="020B0602030504020204" pitchFamily="34" charset="0"/>
                        </a:rPr>
                        <a:t> </a:t>
                      </a: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b-NO" sz="1000" b="0" i="0" u="none" strike="noStrike">
                          <a:solidFill>
                            <a:srgbClr val="000000"/>
                          </a:solidFill>
                          <a:effectLst/>
                          <a:latin typeface="Lucida Sans Unicode" panose="020B0602030504020204" pitchFamily="34" charset="0"/>
                        </a:rPr>
                        <a:t> </a:t>
                      </a:r>
                    </a:p>
                  </a:txBody>
                  <a:tcPr marL="7620" marR="7620" marT="7620" marB="0"/>
                </a:tc>
              </a:tr>
              <a:tr h="396826">
                <a:tc rowSpan="3">
                  <a:txBody>
                    <a:bodyPr/>
                    <a:lstStyle/>
                    <a:p>
                      <a:pPr algn="l" fontAlgn="t"/>
                      <a:r>
                        <a:rPr lang="nb-NO" sz="1000" b="0" i="0" u="none" strike="noStrike">
                          <a:solidFill>
                            <a:srgbClr val="000000"/>
                          </a:solidFill>
                          <a:effectLst/>
                          <a:latin typeface="Lucida Sans Unicode" panose="020B0602030504020204" pitchFamily="34" charset="0"/>
                        </a:rPr>
                        <a:t>920</a:t>
                      </a:r>
                    </a:p>
                  </a:txBody>
                  <a:tcPr marL="7620" marR="7620" marT="7620" marB="0"/>
                </a:tc>
                <a:tc rowSpan="3">
                  <a:txBody>
                    <a:bodyPr/>
                    <a:lstStyle/>
                    <a:p>
                      <a:pPr algn="l" fontAlgn="t"/>
                      <a:r>
                        <a:rPr lang="nb-NO" sz="1000" b="0" i="0" u="none" strike="noStrike">
                          <a:solidFill>
                            <a:srgbClr val="000000"/>
                          </a:solidFill>
                          <a:effectLst/>
                          <a:latin typeface="Lucida Sans Unicode" panose="020B0602030504020204" pitchFamily="34" charset="0"/>
                        </a:rPr>
                        <a:t>Sideanleggsdel</a:t>
                      </a:r>
                    </a:p>
                  </a:txBody>
                  <a:tcPr marL="7620" marR="7620" marT="7620" marB="0"/>
                </a:tc>
                <a:tc rowSpan="3">
                  <a:txBody>
                    <a:bodyPr/>
                    <a:lstStyle/>
                    <a:p>
                      <a:pPr algn="l" fontAlgn="t"/>
                      <a:r>
                        <a:rPr lang="nb-NO" sz="1000" b="0" i="0" u="none" strike="noStrike">
                          <a:solidFill>
                            <a:srgbClr val="000000"/>
                          </a:solidFill>
                          <a:effectLst/>
                          <a:latin typeface="Lucida Sans Unicode" panose="020B0602030504020204" pitchFamily="34" charset="0"/>
                        </a:rPr>
                        <a:t> </a:t>
                      </a:r>
                    </a:p>
                  </a:txBody>
                  <a:tcPr marL="7620" marR="7620" marT="7620" marB="0"/>
                </a:tc>
                <a:tc rowSpan="3">
                  <a:txBody>
                    <a:bodyPr/>
                    <a:lstStyle/>
                    <a:p>
                      <a:pPr algn="l" fontAlgn="t"/>
                      <a:r>
                        <a:rPr lang="nb-NO" sz="1000" b="0" i="0" u="none" strike="noStrike">
                          <a:solidFill>
                            <a:srgbClr val="000000"/>
                          </a:solidFill>
                          <a:effectLst/>
                          <a:latin typeface="Lucida Sans Unicode" panose="020B0602030504020204" pitchFamily="34" charset="0"/>
                        </a:rPr>
                        <a:t>De enkelte delene et sideanlegg består av</a:t>
                      </a: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b-NO" sz="1000" b="0" i="0" u="none" strike="noStrike">
                          <a:solidFill>
                            <a:srgbClr val="000000"/>
                          </a:solidFill>
                          <a:effectLst/>
                          <a:latin typeface="Lucida Sans Unicode" panose="020B0602030504020204" pitchFamily="34" charset="0"/>
                        </a:rPr>
                        <a:t>Del</a:t>
                      </a: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b-NO" sz="1000" b="0" i="0" u="none" strike="noStrike">
                          <a:solidFill>
                            <a:srgbClr val="000000"/>
                          </a:solidFill>
                          <a:effectLst/>
                          <a:latin typeface="Lucida Sans Unicode" panose="020B0602030504020204" pitchFamily="34" charset="0"/>
                        </a:rPr>
                        <a:t>Nummer for den enkelte del av sideanlegget</a:t>
                      </a: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b-NO" sz="1000" b="0" i="0" u="none" strike="noStrike">
                          <a:solidFill>
                            <a:srgbClr val="000000"/>
                          </a:solidFill>
                          <a:effectLst/>
                          <a:latin typeface="Lucida Sans Unicode" panose="020B0602030504020204" pitchFamily="34" charset="0"/>
                        </a:rPr>
                        <a:t> </a:t>
                      </a: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b-NO" sz="1000" b="0" i="0" u="none" strike="noStrike">
                          <a:solidFill>
                            <a:srgbClr val="000000"/>
                          </a:solidFill>
                          <a:effectLst/>
                          <a:latin typeface="Lucida Sans Unicode" panose="020B0602030504020204" pitchFamily="34" charset="0"/>
                        </a:rPr>
                        <a:t> </a:t>
                      </a: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b-NO" sz="1000" b="0" i="0" u="none" strike="noStrike">
                          <a:solidFill>
                            <a:srgbClr val="000000"/>
                          </a:solidFill>
                          <a:effectLst/>
                          <a:latin typeface="Lucida Sans Unicode" panose="020B0602030504020204" pitchFamily="34" charset="0"/>
                        </a:rPr>
                        <a:t> </a:t>
                      </a:r>
                    </a:p>
                  </a:txBody>
                  <a:tcPr marL="7620" marR="7620" marT="7620" marB="0"/>
                </a:tc>
              </a:tr>
              <a:tr h="416562">
                <a:tc v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l" fontAlgn="t"/>
                      <a:r>
                        <a:rPr lang="nb-NO" sz="1000" b="0" i="0" u="none" strike="noStrike">
                          <a:solidFill>
                            <a:srgbClr val="000000"/>
                          </a:solidFill>
                          <a:effectLst/>
                          <a:latin typeface="Lucida Sans Unicode" panose="020B0602030504020204" pitchFamily="34" charset="0"/>
                        </a:rPr>
                        <a:t>Trafikantgruppe</a:t>
                      </a:r>
                    </a:p>
                  </a:txBody>
                  <a:tcPr marL="7620" marR="7620" marT="7620" marB="0"/>
                </a:tc>
                <a:tc rowSpan="2">
                  <a:txBody>
                    <a:bodyPr/>
                    <a:lstStyle/>
                    <a:p>
                      <a:pPr algn="l" fontAlgn="t"/>
                      <a:r>
                        <a:rPr lang="nb-NO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Lucida Sans Unicode" panose="020B0602030504020204" pitchFamily="34" charset="0"/>
                        </a:rPr>
                        <a:t>Angir hvilken trafikantgruppe vegen som delstrekningen representerer skal benyttes </a:t>
                      </a:r>
                      <a:r>
                        <a:rPr lang="nb-NO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Lucida Sans Unicode" panose="020B0602030504020204" pitchFamily="34" charset="0"/>
                        </a:rPr>
                        <a:t>av.</a:t>
                      </a:r>
                    </a:p>
                    <a:p>
                      <a:pPr algn="l" fontAlgn="t"/>
                      <a:endParaRPr lang="nb-NO" sz="1000" b="0" i="0" u="none" strike="noStrike" dirty="0">
                        <a:solidFill>
                          <a:srgbClr val="000000"/>
                        </a:solidFill>
                        <a:effectLst/>
                        <a:latin typeface="Lucida Sans Unicode" panose="020B0602030504020204" pitchFamily="34" charset="0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b-NO" sz="1000" b="0" i="0" u="none" strike="noStrike">
                          <a:solidFill>
                            <a:srgbClr val="000000"/>
                          </a:solidFill>
                          <a:effectLst/>
                          <a:latin typeface="Lucida Sans Unicode" panose="020B0602030504020204" pitchFamily="34" charset="0"/>
                        </a:rPr>
                        <a:t>Gående og syklende</a:t>
                      </a: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b-NO" sz="1000" b="0" i="0" u="none" strike="noStrike">
                          <a:solidFill>
                            <a:srgbClr val="000000"/>
                          </a:solidFill>
                          <a:effectLst/>
                          <a:latin typeface="Lucida Sans Unicode" panose="020B0602030504020204" pitchFamily="34" charset="0"/>
                        </a:rPr>
                        <a:t>G</a:t>
                      </a: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b-NO" sz="1000" b="0" i="0" u="none" strike="noStrike">
                          <a:solidFill>
                            <a:srgbClr val="000000"/>
                          </a:solidFill>
                          <a:effectLst/>
                          <a:latin typeface="Lucida Sans Unicode" panose="020B0602030504020204" pitchFamily="34" charset="0"/>
                        </a:rPr>
                        <a:t> </a:t>
                      </a:r>
                    </a:p>
                  </a:txBody>
                  <a:tcPr marL="7620" marR="7620" marT="7620" marB="0"/>
                </a:tc>
              </a:tr>
              <a:tr h="144016">
                <a:tc v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b-NO" sz="1000" b="0" i="0" u="none" strike="noStrike">
                          <a:solidFill>
                            <a:srgbClr val="000000"/>
                          </a:solidFill>
                          <a:effectLst/>
                          <a:latin typeface="Lucida Sans Unicode" panose="020B0602030504020204" pitchFamily="34" charset="0"/>
                        </a:rPr>
                        <a:t>Kjørende</a:t>
                      </a: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b-NO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Lucida Sans Unicode" panose="020B0602030504020204" pitchFamily="34" charset="0"/>
                        </a:rPr>
                        <a:t>K</a:t>
                      </a:r>
                    </a:p>
                    <a:p>
                      <a:pPr algn="l" fontAlgn="t"/>
                      <a:endParaRPr lang="nb-NO" sz="1000" b="0" i="0" u="none" strike="noStrike" dirty="0">
                        <a:solidFill>
                          <a:srgbClr val="000000"/>
                        </a:solidFill>
                        <a:effectLst/>
                        <a:latin typeface="Lucida Sans Unicode" panose="020B0602030504020204" pitchFamily="34" charset="0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nb-NO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Lucida Sans Unicode" panose="020B0602030504020204" pitchFamily="34" charset="0"/>
                        </a:rPr>
                        <a:t> </a:t>
                      </a:r>
                    </a:p>
                  </a:txBody>
                  <a:tcPr marL="7620" marR="7620" marT="7620" marB="0"/>
                </a:tc>
              </a:tr>
            </a:tbl>
          </a:graphicData>
        </a:graphic>
      </p:graphicFrame>
      <p:sp>
        <p:nvSpPr>
          <p:cNvPr id="7" name="TekstSylinder 6"/>
          <p:cNvSpPr txBox="1"/>
          <p:nvPr/>
        </p:nvSpPr>
        <p:spPr>
          <a:xfrm>
            <a:off x="82677" y="4276322"/>
            <a:ext cx="48245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000" dirty="0" smtClean="0"/>
              <a:t>Egenskapen ID for sideanlegget er et nummer uten noen form for logikk. Vil etter hvert vurdere om denne egenskapen er nødvendig.</a:t>
            </a:r>
            <a:endParaRPr lang="nb-NO" sz="1000" dirty="0"/>
          </a:p>
        </p:txBody>
      </p:sp>
      <p:sp>
        <p:nvSpPr>
          <p:cNvPr id="8" name="Plassholder for dato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nb-NO" dirty="0" smtClean="0"/>
              <a:t>26.06.2018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231913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Eksempler i Vegkart</a:t>
            </a:r>
            <a:endParaRPr lang="nb-NO" dirty="0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258951" y="1756688"/>
            <a:ext cx="3442394" cy="4293806"/>
          </a:xfrm>
        </p:spPr>
        <p:txBody>
          <a:bodyPr/>
          <a:lstStyle/>
          <a:p>
            <a:pPr marL="0" indent="0">
              <a:buNone/>
            </a:pPr>
            <a:r>
              <a:rPr lang="nb-NO" dirty="0" smtClean="0">
                <a:hlinkClick r:id="rId2"/>
              </a:rPr>
              <a:t>Vegsystem</a:t>
            </a:r>
            <a:endParaRPr lang="nb-NO" dirty="0" smtClean="0"/>
          </a:p>
          <a:p>
            <a:endParaRPr lang="nb-NO" dirty="0"/>
          </a:p>
          <a:p>
            <a:endParaRPr lang="nb-NO" dirty="0" smtClean="0"/>
          </a:p>
          <a:p>
            <a:endParaRPr lang="nb-NO" dirty="0"/>
          </a:p>
          <a:p>
            <a:endParaRPr lang="nb-NO" dirty="0" smtClean="0"/>
          </a:p>
          <a:p>
            <a:pPr marL="0" indent="0">
              <a:buNone/>
            </a:pPr>
            <a:r>
              <a:rPr lang="nb-NO" dirty="0" smtClean="0">
                <a:hlinkClick r:id="rId3"/>
              </a:rPr>
              <a:t>Strekning</a:t>
            </a:r>
            <a:endParaRPr lang="nb-NO" dirty="0" smtClean="0"/>
          </a:p>
          <a:p>
            <a:pPr marL="0" indent="0">
              <a:buNone/>
            </a:pPr>
            <a:endParaRPr lang="nb-NO" dirty="0" smtClean="0"/>
          </a:p>
          <a:p>
            <a:endParaRPr lang="nb-NO" dirty="0"/>
          </a:p>
          <a:p>
            <a:endParaRPr lang="nb-NO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nb-NO" dirty="0"/>
              <a:t>Ny </a:t>
            </a:r>
            <a:r>
              <a:rPr lang="nb-NO" dirty="0" err="1"/>
              <a:t>vegreferansemodell</a:t>
            </a:r>
            <a:endParaRPr lang="nb-NO" dirty="0"/>
          </a:p>
        </p:txBody>
      </p:sp>
      <p:pic>
        <p:nvPicPr>
          <p:cNvPr id="6" name="Bild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951" y="2060848"/>
            <a:ext cx="2296825" cy="1156207"/>
          </a:xfrm>
          <a:prstGeom prst="rect">
            <a:avLst/>
          </a:prstGeom>
        </p:spPr>
      </p:pic>
      <p:sp>
        <p:nvSpPr>
          <p:cNvPr id="7" name="Plassholder for innhold 2"/>
          <p:cNvSpPr txBox="1">
            <a:spLocks/>
          </p:cNvSpPr>
          <p:nvPr/>
        </p:nvSpPr>
        <p:spPr>
          <a:xfrm>
            <a:off x="3131840" y="1756688"/>
            <a:ext cx="2376264" cy="429380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302394" indent="-302394" algn="l" defTabSz="914035" rtl="0" eaLnBrk="1" latinLnBrk="0" hangingPunct="1">
              <a:spcBef>
                <a:spcPts val="432"/>
              </a:spcBef>
              <a:buClr>
                <a:srgbClr val="ED9300"/>
              </a:buClr>
              <a:buFont typeface="Arial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9076" indent="-251065" algn="l" defTabSz="914035" rtl="0" eaLnBrk="1" latinLnBrk="0" hangingPunct="1">
              <a:spcBef>
                <a:spcPts val="432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94052" indent="-191925" algn="l" defTabSz="914035" rtl="0" eaLnBrk="1" latinLnBrk="0" hangingPunct="1">
              <a:spcBef>
                <a:spcPts val="432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45116" indent="-251065" algn="l" defTabSz="914035" rtl="0" eaLnBrk="1" latinLnBrk="0" hangingPunct="1">
              <a:spcBef>
                <a:spcPts val="432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97294" indent="-252181" algn="l" defTabSz="914035" rtl="0" eaLnBrk="1" latinLnBrk="0" hangingPunct="1">
              <a:spcBef>
                <a:spcPts val="432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3594" indent="-228507" algn="l" defTabSz="91403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612" indent="-228507" algn="l" defTabSz="91403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628" indent="-228507" algn="l" defTabSz="91403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646" indent="-228507" algn="l" defTabSz="91403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b-NO" dirty="0" smtClean="0">
                <a:hlinkClick r:id="rId5"/>
              </a:rPr>
              <a:t>Kryssystem 1</a:t>
            </a:r>
            <a:endParaRPr lang="nb-NO" dirty="0" smtClean="0"/>
          </a:p>
          <a:p>
            <a:pPr marL="0" indent="0">
              <a:buNone/>
            </a:pPr>
            <a:endParaRPr lang="nb-NO" dirty="0" smtClean="0"/>
          </a:p>
          <a:p>
            <a:endParaRPr lang="nb-NO" dirty="0" smtClean="0"/>
          </a:p>
          <a:p>
            <a:endParaRPr lang="nb-NO" dirty="0" smtClean="0"/>
          </a:p>
          <a:p>
            <a:endParaRPr lang="nb-NO" dirty="0" smtClean="0"/>
          </a:p>
          <a:p>
            <a:pPr marL="0" indent="0">
              <a:buNone/>
            </a:pPr>
            <a:r>
              <a:rPr lang="nb-NO" dirty="0" smtClean="0">
                <a:hlinkClick r:id="rId6"/>
              </a:rPr>
              <a:t>Kryssystem 2</a:t>
            </a:r>
            <a:endParaRPr lang="nb-NO" dirty="0" smtClean="0"/>
          </a:p>
          <a:p>
            <a:endParaRPr lang="nb-NO" dirty="0" smtClean="0"/>
          </a:p>
          <a:p>
            <a:endParaRPr lang="nb-NO" dirty="0" smtClean="0"/>
          </a:p>
          <a:p>
            <a:endParaRPr lang="nb-NO" dirty="0" smtClean="0"/>
          </a:p>
          <a:p>
            <a:endParaRPr lang="nb-NO" dirty="0" smtClean="0"/>
          </a:p>
          <a:p>
            <a:endParaRPr lang="nb-NO" dirty="0"/>
          </a:p>
        </p:txBody>
      </p:sp>
      <p:pic>
        <p:nvPicPr>
          <p:cNvPr id="8" name="Bild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8951" y="3694915"/>
            <a:ext cx="2296825" cy="1173846"/>
          </a:xfrm>
          <a:prstGeom prst="rect">
            <a:avLst/>
          </a:prstGeom>
        </p:spPr>
      </p:pic>
      <p:pic>
        <p:nvPicPr>
          <p:cNvPr id="9" name="Bild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14109" y="2060848"/>
            <a:ext cx="2239364" cy="1156207"/>
          </a:xfrm>
          <a:prstGeom prst="rect">
            <a:avLst/>
          </a:prstGeom>
        </p:spPr>
      </p:pic>
      <p:pic>
        <p:nvPicPr>
          <p:cNvPr id="10" name="Bild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84168" y="2060848"/>
            <a:ext cx="2296825" cy="1161404"/>
          </a:xfrm>
          <a:prstGeom prst="rect">
            <a:avLst/>
          </a:prstGeom>
        </p:spPr>
      </p:pic>
      <p:sp>
        <p:nvSpPr>
          <p:cNvPr id="11" name="Plassholder for innhold 2"/>
          <p:cNvSpPr txBox="1">
            <a:spLocks/>
          </p:cNvSpPr>
          <p:nvPr/>
        </p:nvSpPr>
        <p:spPr>
          <a:xfrm>
            <a:off x="6084168" y="1756688"/>
            <a:ext cx="2376264" cy="429380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302394" indent="-302394" algn="l" defTabSz="914035" rtl="0" eaLnBrk="1" latinLnBrk="0" hangingPunct="1">
              <a:spcBef>
                <a:spcPts val="432"/>
              </a:spcBef>
              <a:buClr>
                <a:srgbClr val="ED9300"/>
              </a:buClr>
              <a:buFont typeface="Arial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9076" indent="-251065" algn="l" defTabSz="914035" rtl="0" eaLnBrk="1" latinLnBrk="0" hangingPunct="1">
              <a:spcBef>
                <a:spcPts val="432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94052" indent="-191925" algn="l" defTabSz="914035" rtl="0" eaLnBrk="1" latinLnBrk="0" hangingPunct="1">
              <a:spcBef>
                <a:spcPts val="432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45116" indent="-251065" algn="l" defTabSz="914035" rtl="0" eaLnBrk="1" latinLnBrk="0" hangingPunct="1">
              <a:spcBef>
                <a:spcPts val="432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97294" indent="-252181" algn="l" defTabSz="914035" rtl="0" eaLnBrk="1" latinLnBrk="0" hangingPunct="1">
              <a:spcBef>
                <a:spcPts val="432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3594" indent="-228507" algn="l" defTabSz="91403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612" indent="-228507" algn="l" defTabSz="91403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628" indent="-228507" algn="l" defTabSz="91403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646" indent="-228507" algn="l" defTabSz="91403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b-NO" dirty="0" smtClean="0">
                <a:hlinkClick r:id="rId10"/>
              </a:rPr>
              <a:t>Sideanlegg 1</a:t>
            </a:r>
            <a:endParaRPr lang="nb-NO" dirty="0"/>
          </a:p>
          <a:p>
            <a:pPr marL="0" indent="0">
              <a:buNone/>
            </a:pPr>
            <a:endParaRPr lang="nb-NO" dirty="0" smtClean="0"/>
          </a:p>
          <a:p>
            <a:pPr marL="0" indent="0">
              <a:buNone/>
            </a:pPr>
            <a:endParaRPr lang="nb-NO" dirty="0"/>
          </a:p>
          <a:p>
            <a:pPr marL="0" indent="0">
              <a:buNone/>
            </a:pPr>
            <a:endParaRPr lang="nb-NO" dirty="0" smtClean="0"/>
          </a:p>
          <a:p>
            <a:pPr marL="0" indent="0">
              <a:buNone/>
            </a:pPr>
            <a:endParaRPr lang="nb-NO" dirty="0"/>
          </a:p>
          <a:p>
            <a:pPr marL="0" indent="0">
              <a:buNone/>
            </a:pPr>
            <a:r>
              <a:rPr lang="nb-NO" dirty="0" smtClean="0">
                <a:hlinkClick r:id="rId11"/>
              </a:rPr>
              <a:t>Sideanlegg 2</a:t>
            </a:r>
            <a:endParaRPr lang="nb-NO" dirty="0" smtClean="0"/>
          </a:p>
          <a:p>
            <a:pPr marL="0" indent="0">
              <a:buNone/>
            </a:pPr>
            <a:endParaRPr lang="nb-NO" dirty="0" smtClean="0"/>
          </a:p>
          <a:p>
            <a:endParaRPr lang="nb-NO" dirty="0" smtClean="0"/>
          </a:p>
          <a:p>
            <a:endParaRPr lang="nb-NO" dirty="0" smtClean="0"/>
          </a:p>
          <a:p>
            <a:endParaRPr lang="nb-NO" dirty="0" smtClean="0"/>
          </a:p>
          <a:p>
            <a:endParaRPr lang="nb-NO" dirty="0" smtClean="0"/>
          </a:p>
          <a:p>
            <a:endParaRPr lang="nb-NO" dirty="0" smtClean="0"/>
          </a:p>
          <a:p>
            <a:endParaRPr lang="nb-NO" dirty="0" smtClean="0"/>
          </a:p>
          <a:p>
            <a:endParaRPr lang="nb-NO" dirty="0" smtClean="0"/>
          </a:p>
          <a:p>
            <a:endParaRPr lang="nb-NO" dirty="0" smtClean="0"/>
          </a:p>
          <a:p>
            <a:endParaRPr lang="nb-NO" dirty="0"/>
          </a:p>
        </p:txBody>
      </p:sp>
      <p:pic>
        <p:nvPicPr>
          <p:cNvPr id="12" name="Bilde 1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084168" y="3694915"/>
            <a:ext cx="2296825" cy="1068833"/>
          </a:xfrm>
          <a:prstGeom prst="rect">
            <a:avLst/>
          </a:prstGeom>
        </p:spPr>
      </p:pic>
      <p:pic>
        <p:nvPicPr>
          <p:cNvPr id="13" name="Bilde 1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31274" y="3694916"/>
            <a:ext cx="2297391" cy="1066278"/>
          </a:xfrm>
          <a:prstGeom prst="rect">
            <a:avLst/>
          </a:prstGeom>
        </p:spPr>
      </p:pic>
      <p:sp>
        <p:nvSpPr>
          <p:cNvPr id="14" name="Plassholder for dato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nb-NO" dirty="0" smtClean="0"/>
              <a:t>26.06.2018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640163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b-NO" dirty="0" smtClean="0"/>
              <a:t>Tilrettelegging av vegreferanse som oppslagsnøkkel</a:t>
            </a:r>
            <a:endParaRPr lang="nb-NO" dirty="0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971600" y="1988840"/>
            <a:ext cx="6624736" cy="2160240"/>
          </a:xfrm>
        </p:spPr>
        <p:txBody>
          <a:bodyPr>
            <a:normAutofit fontScale="92500" lnSpcReduction="10000"/>
          </a:bodyPr>
          <a:lstStyle/>
          <a:p>
            <a:r>
              <a:rPr lang="nb-NO" sz="1500" dirty="0"/>
              <a:t>Vil komme </a:t>
            </a:r>
            <a:r>
              <a:rPr lang="nb-NO" sz="1500" dirty="0" err="1"/>
              <a:t>kortsøkform</a:t>
            </a:r>
            <a:r>
              <a:rPr lang="nb-NO" sz="1500" dirty="0"/>
              <a:t> på tilsvarende måte som i dag</a:t>
            </a:r>
          </a:p>
          <a:p>
            <a:pPr lvl="1"/>
            <a:r>
              <a:rPr lang="nb-NO" sz="1600" dirty="0"/>
              <a:t>Kategori (Fase) Vegnummer (Trafikantgruppe) Strekning Delstrekning Meter: </a:t>
            </a:r>
            <a:endParaRPr lang="nb-NO" sz="1600" dirty="0" smtClean="0"/>
          </a:p>
          <a:p>
            <a:pPr lvl="1"/>
            <a:r>
              <a:rPr lang="nb-NO" sz="1600" dirty="0" smtClean="0"/>
              <a:t>Strekning</a:t>
            </a:r>
            <a:r>
              <a:rPr lang="nb-NO" sz="1600" dirty="0"/>
              <a:t>, Delstrekning og Meter skal kunne angis som fra- og til-verdier, men dette vil begrense resten av søket</a:t>
            </a:r>
            <a:r>
              <a:rPr lang="nb-NO" sz="1600" dirty="0" smtClean="0"/>
              <a:t>.</a:t>
            </a:r>
          </a:p>
          <a:p>
            <a:pPr lvl="1"/>
            <a:r>
              <a:rPr lang="nb-NO" sz="1600" dirty="0" smtClean="0"/>
              <a:t>Vil ofte benyttes dersom man skal søke opp en strekning i kartet, </a:t>
            </a:r>
            <a:r>
              <a:rPr lang="nb-NO" sz="1600" dirty="0" err="1" smtClean="0"/>
              <a:t>f.eks</a:t>
            </a:r>
            <a:r>
              <a:rPr lang="nb-NO" sz="1600" dirty="0" smtClean="0"/>
              <a:t>: </a:t>
            </a:r>
            <a:r>
              <a:rPr lang="nb-NO" sz="1600" dirty="0" smtClean="0">
                <a:hlinkClick r:id="rId3"/>
              </a:rPr>
              <a:t>R </a:t>
            </a:r>
            <a:r>
              <a:rPr lang="nb-NO" sz="1600" dirty="0">
                <a:hlinkClick r:id="rId3"/>
              </a:rPr>
              <a:t>V 25 G S1 D30 M1164-1391</a:t>
            </a:r>
            <a:r>
              <a:rPr lang="nb-NO" sz="1600" dirty="0"/>
              <a:t>: </a:t>
            </a:r>
          </a:p>
          <a:p>
            <a:pPr lvl="3"/>
            <a:r>
              <a:rPr lang="nb-NO" sz="1600" dirty="0"/>
              <a:t>Riksveg 25, for gående og syklende, strekning 1, delstrekning 30, </a:t>
            </a:r>
            <a:r>
              <a:rPr lang="nb-NO" sz="1600" dirty="0" err="1"/>
              <a:t>meterfra</a:t>
            </a:r>
            <a:r>
              <a:rPr lang="nb-NO" sz="1600" dirty="0"/>
              <a:t> 1164, </a:t>
            </a:r>
            <a:r>
              <a:rPr lang="nb-NO" sz="1600" dirty="0" err="1"/>
              <a:t>metertil</a:t>
            </a:r>
            <a:r>
              <a:rPr lang="nb-NO" sz="1600" dirty="0"/>
              <a:t> 1391</a:t>
            </a:r>
          </a:p>
          <a:p>
            <a:pPr lvl="1"/>
            <a:endParaRPr lang="nb-NO" sz="1600" dirty="0" smtClean="0"/>
          </a:p>
          <a:p>
            <a:pPr lvl="1"/>
            <a:endParaRPr lang="nb-NO" sz="1600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nb-NO" dirty="0"/>
              <a:t>Ny </a:t>
            </a:r>
            <a:r>
              <a:rPr lang="nb-NO" dirty="0" err="1"/>
              <a:t>vegreferansemodell</a:t>
            </a:r>
            <a:endParaRPr lang="nb-NO" dirty="0"/>
          </a:p>
          <a:p>
            <a:endParaRPr lang="nb-NO" dirty="0"/>
          </a:p>
        </p:txBody>
      </p:sp>
      <p:pic>
        <p:nvPicPr>
          <p:cNvPr id="8" name="Bild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893" y="4077072"/>
            <a:ext cx="7789404" cy="2708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158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Eksempler - oppslagsnøkkel </a:t>
            </a:r>
            <a:endParaRPr lang="nb-NO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nb-NO" dirty="0"/>
              <a:t>Ny </a:t>
            </a:r>
            <a:r>
              <a:rPr lang="nb-NO" dirty="0" err="1"/>
              <a:t>vegreferansemodell</a:t>
            </a:r>
            <a:endParaRPr lang="nb-NO" dirty="0"/>
          </a:p>
        </p:txBody>
      </p:sp>
      <p:pic>
        <p:nvPicPr>
          <p:cNvPr id="1026" name="Bilde 2" descr="image00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416" y="2147791"/>
            <a:ext cx="1203325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ktangel 5"/>
          <p:cNvSpPr/>
          <p:nvPr/>
        </p:nvSpPr>
        <p:spPr>
          <a:xfrm>
            <a:off x="360526" y="3367379"/>
            <a:ext cx="272061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dirty="0" smtClean="0">
                <a:solidFill>
                  <a:srgbClr val="1F497D"/>
                </a:solidFill>
                <a:latin typeface="Lucida Sans Unicode" panose="020B0602030504020204" pitchFamily="34" charset="0"/>
                <a:ea typeface="Lucida Sans Unicode" panose="020B0602030504020204" pitchFamily="34" charset="0"/>
              </a:rPr>
              <a:t>Kan bli presentert slik:</a:t>
            </a:r>
          </a:p>
          <a:p>
            <a:r>
              <a:rPr lang="nb-NO" b="1" dirty="0" smtClean="0">
                <a:solidFill>
                  <a:srgbClr val="1F497D"/>
                </a:solidFill>
                <a:latin typeface="Lucida Sans Unicode" panose="020B0602030504020204" pitchFamily="34" charset="0"/>
                <a:ea typeface="Lucida Sans Unicode" panose="020B0602030504020204" pitchFamily="34" charset="0"/>
              </a:rPr>
              <a:t>EV6 </a:t>
            </a:r>
            <a:r>
              <a:rPr lang="nb-NO" b="1" dirty="0">
                <a:solidFill>
                  <a:srgbClr val="1F497D"/>
                </a:solidFill>
                <a:latin typeface="Lucida Sans Unicode" panose="020B0602030504020204" pitchFamily="34" charset="0"/>
                <a:ea typeface="Lucida Sans Unicode" panose="020B0602030504020204" pitchFamily="34" charset="0"/>
              </a:rPr>
              <a:t>S29 D1 m838</a:t>
            </a:r>
            <a:endParaRPr lang="nb-NO" dirty="0"/>
          </a:p>
        </p:txBody>
      </p:sp>
      <p:sp>
        <p:nvSpPr>
          <p:cNvPr id="7" name="Rektangel 6"/>
          <p:cNvSpPr/>
          <p:nvPr/>
        </p:nvSpPr>
        <p:spPr>
          <a:xfrm>
            <a:off x="395536" y="1668555"/>
            <a:ext cx="30243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nb-NO" dirty="0" smtClean="0">
                <a:solidFill>
                  <a:srgbClr val="1F497D"/>
                </a:solidFill>
                <a:latin typeface="Lucida Sans Unicode" panose="020B0602030504020204" pitchFamily="34" charset="0"/>
                <a:ea typeface="Lucida Sans Unicode" panose="020B0602030504020204" pitchFamily="34" charset="0"/>
              </a:rPr>
              <a:t>Pek på objekt  i </a:t>
            </a:r>
            <a:r>
              <a:rPr lang="nb-NO" u="sng" dirty="0" smtClean="0">
                <a:solidFill>
                  <a:srgbClr val="1F497D"/>
                </a:solidFill>
                <a:latin typeface="Lucida Sans Unicode" panose="020B0602030504020204" pitchFamily="34" charset="0"/>
                <a:ea typeface="Lucida Sans Unicode" panose="020B0602030504020204" pitchFamily="34" charset="0"/>
                <a:hlinkClick r:id="rId4"/>
              </a:rPr>
              <a:t>Vegkart</a:t>
            </a:r>
            <a:r>
              <a:rPr lang="nb-NO" u="sng" dirty="0" smtClean="0">
                <a:solidFill>
                  <a:srgbClr val="1F497D"/>
                </a:solidFill>
                <a:latin typeface="Lucida Sans Unicode" panose="020B0602030504020204" pitchFamily="34" charset="0"/>
                <a:ea typeface="Lucida Sans Unicode" panose="020B0602030504020204" pitchFamily="34" charset="0"/>
              </a:rPr>
              <a:t>:</a:t>
            </a:r>
            <a:endParaRPr lang="nb-NO" dirty="0">
              <a:effectLst/>
              <a:latin typeface="Lucida Sans Unicode" panose="020B0602030504020204" pitchFamily="34" charset="0"/>
              <a:ea typeface="Lucida Sans Unicode" panose="020B0602030504020204" pitchFamily="34" charset="0"/>
            </a:endParaRPr>
          </a:p>
        </p:txBody>
      </p:sp>
      <p:pic>
        <p:nvPicPr>
          <p:cNvPr id="1027" name="Bilde 1" descr="image00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3437" y="2134273"/>
            <a:ext cx="1227137" cy="998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ktangel 7"/>
          <p:cNvSpPr/>
          <p:nvPr/>
        </p:nvSpPr>
        <p:spPr>
          <a:xfrm>
            <a:off x="3991544" y="1688702"/>
            <a:ext cx="4469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dirty="0">
                <a:solidFill>
                  <a:srgbClr val="1F497D"/>
                </a:solidFill>
                <a:latin typeface="Lucida Sans Unicode" panose="020B0602030504020204" pitchFamily="34" charset="0"/>
                <a:ea typeface="Lucida Sans Unicode" panose="020B0602030504020204" pitchFamily="34" charset="0"/>
              </a:rPr>
              <a:t>Pek på </a:t>
            </a:r>
            <a:r>
              <a:rPr lang="nb-NO" dirty="0" smtClean="0">
                <a:solidFill>
                  <a:srgbClr val="1F497D"/>
                </a:solidFill>
                <a:latin typeface="Lucida Sans Unicode" panose="020B0602030504020204" pitchFamily="34" charset="0"/>
                <a:ea typeface="Lucida Sans Unicode" panose="020B0602030504020204" pitchFamily="34" charset="0"/>
              </a:rPr>
              <a:t>objekt i </a:t>
            </a:r>
            <a:r>
              <a:rPr lang="nb-NO" dirty="0">
                <a:solidFill>
                  <a:srgbClr val="1F497D"/>
                </a:solidFill>
                <a:latin typeface="Lucida Sans Unicode" panose="020B0602030504020204" pitchFamily="34" charset="0"/>
                <a:ea typeface="Lucida Sans Unicode" panose="020B0602030504020204" pitchFamily="34" charset="0"/>
              </a:rPr>
              <a:t>rundkjøring i </a:t>
            </a:r>
            <a:r>
              <a:rPr lang="nb-NO" u="sng" dirty="0" smtClean="0">
                <a:hlinkClick r:id="rId6"/>
              </a:rPr>
              <a:t>Vegkart</a:t>
            </a:r>
            <a:r>
              <a:rPr lang="nb-NO" u="sng" dirty="0" smtClean="0"/>
              <a:t>:</a:t>
            </a:r>
            <a:r>
              <a:rPr lang="nb-NO" dirty="0" smtClean="0">
                <a:solidFill>
                  <a:srgbClr val="1F497D"/>
                </a:solidFill>
                <a:latin typeface="Lucida Sans Unicode" panose="020B0602030504020204" pitchFamily="34" charset="0"/>
                <a:ea typeface="Lucida Sans Unicode" panose="020B0602030504020204" pitchFamily="34" charset="0"/>
              </a:rPr>
              <a:t> </a:t>
            </a:r>
            <a:endParaRPr lang="nb-NO" dirty="0"/>
          </a:p>
        </p:txBody>
      </p:sp>
      <p:sp>
        <p:nvSpPr>
          <p:cNvPr id="11" name="Rektangel 10"/>
          <p:cNvSpPr/>
          <p:nvPr/>
        </p:nvSpPr>
        <p:spPr>
          <a:xfrm>
            <a:off x="3993437" y="3228880"/>
            <a:ext cx="432048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dirty="0">
                <a:solidFill>
                  <a:srgbClr val="1F497D"/>
                </a:solidFill>
                <a:latin typeface="Lucida Sans Unicode" panose="020B0602030504020204" pitchFamily="34" charset="0"/>
                <a:ea typeface="Lucida Sans Unicode" panose="020B0602030504020204" pitchFamily="34" charset="0"/>
              </a:rPr>
              <a:t>En rundkjøring har ikke strekning på seg, men dekkes av </a:t>
            </a:r>
            <a:r>
              <a:rPr lang="nb-NO" dirty="0">
                <a:solidFill>
                  <a:srgbClr val="1F497D"/>
                </a:solidFill>
                <a:latin typeface="Lucida Sans Unicode" panose="020B0602030504020204" pitchFamily="34" charset="0"/>
                <a:ea typeface="Lucida Sans Unicode" panose="020B0602030504020204" pitchFamily="34" charset="0"/>
                <a:hlinkClick r:id="rId7"/>
              </a:rPr>
              <a:t>Kryssdeler som er knyttet til </a:t>
            </a:r>
            <a:r>
              <a:rPr lang="nb-NO" dirty="0" err="1">
                <a:solidFill>
                  <a:srgbClr val="1F497D"/>
                </a:solidFill>
                <a:latin typeface="Lucida Sans Unicode" panose="020B0602030504020204" pitchFamily="34" charset="0"/>
                <a:ea typeface="Lucida Sans Unicode" panose="020B0602030504020204" pitchFamily="34" charset="0"/>
                <a:hlinkClick r:id="rId7"/>
              </a:rPr>
              <a:t>Kryssystem</a:t>
            </a:r>
            <a:r>
              <a:rPr lang="nb-NO" dirty="0">
                <a:solidFill>
                  <a:srgbClr val="1F497D"/>
                </a:solidFill>
                <a:latin typeface="Lucida Sans Unicode" panose="020B0602030504020204" pitchFamily="34" charset="0"/>
                <a:ea typeface="Lucida Sans Unicode" panose="020B0602030504020204" pitchFamily="34" charset="0"/>
              </a:rPr>
              <a:t>. </a:t>
            </a:r>
          </a:p>
        </p:txBody>
      </p:sp>
      <p:pic>
        <p:nvPicPr>
          <p:cNvPr id="1028" name="Bilde 3" descr="image009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3437" y="4266209"/>
            <a:ext cx="1736725" cy="2187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ektangel 12"/>
          <p:cNvSpPr/>
          <p:nvPr/>
        </p:nvSpPr>
        <p:spPr>
          <a:xfrm>
            <a:off x="5868144" y="4509120"/>
            <a:ext cx="288032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dirty="0" smtClean="0">
                <a:solidFill>
                  <a:srgbClr val="1F497D"/>
                </a:solidFill>
                <a:latin typeface="Lucida Sans Unicode" panose="020B0602030504020204" pitchFamily="34" charset="0"/>
                <a:ea typeface="Lucida Sans Unicode" panose="020B0602030504020204" pitchFamily="34" charset="0"/>
              </a:rPr>
              <a:t>Kan bli presentert slik:</a:t>
            </a:r>
          </a:p>
          <a:p>
            <a:endParaRPr lang="nb-NO" b="1" dirty="0" smtClean="0">
              <a:solidFill>
                <a:srgbClr val="1F497D"/>
              </a:solidFill>
              <a:latin typeface="Lucida Sans Unicode" panose="020B0602030504020204" pitchFamily="34" charset="0"/>
              <a:ea typeface="Lucida Sans Unicode" panose="020B0602030504020204" pitchFamily="34" charset="0"/>
            </a:endParaRPr>
          </a:p>
          <a:p>
            <a:r>
              <a:rPr lang="nb-NO" b="1" dirty="0" smtClean="0">
                <a:solidFill>
                  <a:srgbClr val="1F497D"/>
                </a:solidFill>
                <a:latin typeface="Lucida Sans Unicode" panose="020B0602030504020204" pitchFamily="34" charset="0"/>
                <a:ea typeface="Lucida Sans Unicode" panose="020B0602030504020204" pitchFamily="34" charset="0"/>
              </a:rPr>
              <a:t>EV6 </a:t>
            </a:r>
            <a:r>
              <a:rPr lang="nb-NO" b="1" dirty="0">
                <a:solidFill>
                  <a:srgbClr val="1F497D"/>
                </a:solidFill>
                <a:latin typeface="Lucida Sans Unicode" panose="020B0602030504020204" pitchFamily="34" charset="0"/>
                <a:ea typeface="Lucida Sans Unicode" panose="020B0602030504020204" pitchFamily="34" charset="0"/>
              </a:rPr>
              <a:t>S29 D1 m783 - Kryssdel 1 m13</a:t>
            </a:r>
          </a:p>
        </p:txBody>
      </p:sp>
      <p:pic>
        <p:nvPicPr>
          <p:cNvPr id="9" name="Bilde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0848" y="4306509"/>
            <a:ext cx="3093785" cy="1937868"/>
          </a:xfrm>
          <a:prstGeom prst="rect">
            <a:avLst/>
          </a:prstGeom>
        </p:spPr>
      </p:pic>
      <p:grpSp>
        <p:nvGrpSpPr>
          <p:cNvPr id="17" name="Gruppe 16"/>
          <p:cNvGrpSpPr/>
          <p:nvPr/>
        </p:nvGrpSpPr>
        <p:grpSpPr>
          <a:xfrm>
            <a:off x="2699792" y="5044968"/>
            <a:ext cx="956924" cy="230832"/>
            <a:chOff x="2699792" y="5044968"/>
            <a:chExt cx="956924" cy="230832"/>
          </a:xfrm>
        </p:grpSpPr>
        <p:cxnSp>
          <p:nvCxnSpPr>
            <p:cNvPr id="12" name="Rett pil 11"/>
            <p:cNvCxnSpPr/>
            <p:nvPr/>
          </p:nvCxnSpPr>
          <p:spPr>
            <a:xfrm flipH="1">
              <a:off x="2699792" y="5157192"/>
              <a:ext cx="432048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kstSylinder 15"/>
            <p:cNvSpPr txBox="1"/>
            <p:nvPr/>
          </p:nvSpPr>
          <p:spPr>
            <a:xfrm>
              <a:off x="3095344" y="5044968"/>
              <a:ext cx="561372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b-NO" sz="900" dirty="0" smtClean="0">
                  <a:solidFill>
                    <a:srgbClr val="C00000"/>
                  </a:solidFill>
                </a:rPr>
                <a:t>Endres</a:t>
              </a:r>
              <a:endParaRPr lang="nb-NO" sz="900" dirty="0">
                <a:solidFill>
                  <a:srgbClr val="C00000"/>
                </a:solidFill>
              </a:endParaRPr>
            </a:p>
          </p:txBody>
        </p:sp>
      </p:grpSp>
      <p:pic>
        <p:nvPicPr>
          <p:cNvPr id="21" name="Bilde 1" descr="image00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192" y="5745108"/>
            <a:ext cx="1227137" cy="998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2" name="Gruppe 21"/>
          <p:cNvGrpSpPr/>
          <p:nvPr/>
        </p:nvGrpSpPr>
        <p:grpSpPr>
          <a:xfrm>
            <a:off x="7380312" y="6006480"/>
            <a:ext cx="929740" cy="230832"/>
            <a:chOff x="2699792" y="5044968"/>
            <a:chExt cx="956924" cy="230832"/>
          </a:xfrm>
        </p:grpSpPr>
        <p:cxnSp>
          <p:nvCxnSpPr>
            <p:cNvPr id="23" name="Rett pil 22"/>
            <p:cNvCxnSpPr/>
            <p:nvPr/>
          </p:nvCxnSpPr>
          <p:spPr>
            <a:xfrm flipH="1">
              <a:off x="2699792" y="5157192"/>
              <a:ext cx="432048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kstSylinder 23"/>
            <p:cNvSpPr txBox="1"/>
            <p:nvPr/>
          </p:nvSpPr>
          <p:spPr>
            <a:xfrm>
              <a:off x="3095344" y="5044968"/>
              <a:ext cx="561372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b-NO" sz="900" dirty="0" smtClean="0">
                  <a:solidFill>
                    <a:srgbClr val="C00000"/>
                  </a:solidFill>
                </a:rPr>
                <a:t>Endres</a:t>
              </a:r>
              <a:endParaRPr lang="nb-NO" sz="900" dirty="0">
                <a:solidFill>
                  <a:srgbClr val="C00000"/>
                </a:solidFill>
              </a:endParaRPr>
            </a:p>
          </p:txBody>
        </p:sp>
      </p:grpSp>
      <p:sp>
        <p:nvSpPr>
          <p:cNvPr id="25" name="Plassholder for dato 4"/>
          <p:cNvSpPr>
            <a:spLocks noGrp="1"/>
          </p:cNvSpPr>
          <p:nvPr>
            <p:ph type="dt" sz="half" idx="2"/>
          </p:nvPr>
        </p:nvSpPr>
        <p:spPr>
          <a:xfrm>
            <a:off x="258951" y="6385407"/>
            <a:ext cx="1025822" cy="172125"/>
          </a:xfrm>
        </p:spPr>
        <p:txBody>
          <a:bodyPr/>
          <a:lstStyle/>
          <a:p>
            <a:r>
              <a:rPr lang="nb-NO" dirty="0" smtClean="0"/>
              <a:t>26.06.2018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313989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11" grpId="0"/>
      <p:bldP spid="1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b-NO" dirty="0" smtClean="0"/>
              <a:t>Avanserte søk</a:t>
            </a:r>
            <a:endParaRPr lang="nb-NO" dirty="0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971600" y="1772816"/>
            <a:ext cx="7000745" cy="4293806"/>
          </a:xfrm>
        </p:spPr>
        <p:txBody>
          <a:bodyPr>
            <a:normAutofit fontScale="92500" lnSpcReduction="20000"/>
          </a:bodyPr>
          <a:lstStyle/>
          <a:p>
            <a:r>
              <a:rPr lang="nb-NO" sz="1500" dirty="0" smtClean="0"/>
              <a:t>Avanserte </a:t>
            </a:r>
            <a:r>
              <a:rPr lang="nb-NO" sz="1500" dirty="0"/>
              <a:t>bruker kan </a:t>
            </a:r>
            <a:r>
              <a:rPr lang="nb-NO" sz="1500" dirty="0" smtClean="0"/>
              <a:t>bygge opp kompliserte </a:t>
            </a:r>
            <a:r>
              <a:rPr lang="nb-NO" sz="1500" dirty="0"/>
              <a:t>søk:</a:t>
            </a:r>
          </a:p>
          <a:p>
            <a:pPr lvl="1"/>
            <a:r>
              <a:rPr lang="nb-NO" sz="1600" dirty="0"/>
              <a:t>Kategori (Fase) Vegnummer (Trafikantgruppe) Strekning Delstrekning Meter (Arm N) (</a:t>
            </a:r>
            <a:r>
              <a:rPr lang="nb-NO" sz="1600" dirty="0" err="1"/>
              <a:t>Envegmot</a:t>
            </a:r>
            <a:r>
              <a:rPr lang="nb-NO" sz="1600" dirty="0"/>
              <a:t> N) (ferje N) (Konnektering N) (</a:t>
            </a:r>
            <a:r>
              <a:rPr lang="nb-NO" sz="1600" dirty="0" err="1"/>
              <a:t>Kryssystem</a:t>
            </a:r>
            <a:r>
              <a:rPr lang="nb-NO" sz="1600" dirty="0"/>
              <a:t> N) (Sideanlegg N</a:t>
            </a:r>
            <a:r>
              <a:rPr lang="nb-NO" sz="1600" dirty="0" smtClean="0"/>
              <a:t>)</a:t>
            </a:r>
          </a:p>
          <a:p>
            <a:r>
              <a:rPr lang="nb-NO" sz="1600" dirty="0" smtClean="0"/>
              <a:t>I kortform gir dette;</a:t>
            </a:r>
            <a:endParaRPr lang="nb-NO" sz="1600" dirty="0"/>
          </a:p>
          <a:p>
            <a:pPr lvl="1"/>
            <a:r>
              <a:rPr lang="nb-NO" sz="1600" dirty="0" smtClean="0"/>
              <a:t>K </a:t>
            </a:r>
            <a:r>
              <a:rPr lang="nb-NO" sz="1600" dirty="0"/>
              <a:t>(F) </a:t>
            </a:r>
            <a:r>
              <a:rPr lang="nb-NO" sz="1600" dirty="0" err="1"/>
              <a:t>nr</a:t>
            </a:r>
            <a:r>
              <a:rPr lang="nb-NO" sz="1600" dirty="0"/>
              <a:t> (G/K) </a:t>
            </a:r>
            <a:r>
              <a:rPr lang="nb-NO" sz="1600" dirty="0" err="1"/>
              <a:t>Snr</a:t>
            </a:r>
            <a:r>
              <a:rPr lang="nb-NO" sz="1600" dirty="0"/>
              <a:t> </a:t>
            </a:r>
            <a:r>
              <a:rPr lang="nb-NO" sz="1600" dirty="0" err="1"/>
              <a:t>Dnr</a:t>
            </a:r>
            <a:r>
              <a:rPr lang="nb-NO" sz="1600" dirty="0"/>
              <a:t> M(fra-til) (Arm N) (</a:t>
            </a:r>
            <a:r>
              <a:rPr lang="nb-NO" sz="1600" dirty="0" err="1"/>
              <a:t>Envegmot</a:t>
            </a:r>
            <a:r>
              <a:rPr lang="nb-NO" sz="1600" dirty="0"/>
              <a:t> N) (ferje N) (Konnektering N) (</a:t>
            </a:r>
            <a:r>
              <a:rPr lang="nb-NO" sz="1600" dirty="0" err="1"/>
              <a:t>Kryssystem</a:t>
            </a:r>
            <a:r>
              <a:rPr lang="nb-NO" sz="1600" dirty="0"/>
              <a:t> N) (Sideanlegg N</a:t>
            </a:r>
            <a:r>
              <a:rPr lang="nb-NO" sz="1600" dirty="0" smtClean="0"/>
              <a:t>)</a:t>
            </a:r>
          </a:p>
          <a:p>
            <a:pPr lvl="1"/>
            <a:r>
              <a:rPr lang="nb-NO" sz="1600" dirty="0" smtClean="0"/>
              <a:t>Egenskaper uten </a:t>
            </a:r>
            <a:r>
              <a:rPr lang="nb-NO" sz="1600" dirty="0" err="1" smtClean="0"/>
              <a:t>parantes</a:t>
            </a:r>
            <a:r>
              <a:rPr lang="nb-NO" sz="1600" dirty="0" smtClean="0"/>
              <a:t> må settes inn i rekkefølge, men brukeren kan stoppe spesifiseringen sin når han ønsker.</a:t>
            </a:r>
          </a:p>
          <a:p>
            <a:pPr lvl="1"/>
            <a:r>
              <a:rPr lang="nb-NO" sz="1600" dirty="0" smtClean="0"/>
              <a:t>Egenskaper i parentes kan brukeren velge å ikke ta med.</a:t>
            </a:r>
          </a:p>
          <a:p>
            <a:r>
              <a:rPr lang="nb-NO" sz="1600" dirty="0" smtClean="0"/>
              <a:t>Eksempel:</a:t>
            </a:r>
          </a:p>
          <a:p>
            <a:pPr lvl="1"/>
            <a:r>
              <a:rPr lang="nb-NO" sz="1600" dirty="0" smtClean="0"/>
              <a:t>E6 S23 D12: Gir oss delstrekning 12 for strekning 23 av E6, alle vegtyper.</a:t>
            </a:r>
          </a:p>
          <a:p>
            <a:pPr lvl="1"/>
            <a:r>
              <a:rPr lang="nb-NO" sz="1600" dirty="0" smtClean="0"/>
              <a:t>E6 G S23 D12: Trafikantgruppe gående og syklende på delstrekning 12 for strekning 23 av E6.</a:t>
            </a:r>
          </a:p>
          <a:p>
            <a:r>
              <a:rPr lang="nb-NO" sz="1600" dirty="0" smtClean="0"/>
              <a:t>Avanserte søk vil ofte benyttes dersom man skal begrense hvilke data man ønsker å ta med i f.eks. en rapport.</a:t>
            </a:r>
          </a:p>
          <a:p>
            <a:r>
              <a:rPr lang="nb-NO" sz="1600" dirty="0" smtClean="0"/>
              <a:t>Slike søk kan også tilrettelegges spesielt, f.eks. i Vegkart, slik at den vanlige bruker ikke skal måtte ta stilling til alle detaljene her.</a:t>
            </a:r>
          </a:p>
          <a:p>
            <a:pPr lvl="1"/>
            <a:endParaRPr lang="nb-NO" sz="1600" dirty="0" smtClean="0"/>
          </a:p>
          <a:p>
            <a:pPr lvl="1"/>
            <a:endParaRPr lang="nb-NO" sz="1600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nb-NO" dirty="0"/>
              <a:t>Ny </a:t>
            </a:r>
            <a:r>
              <a:rPr lang="nb-NO" dirty="0" err="1" smtClean="0"/>
              <a:t>vegreferansemodell</a:t>
            </a:r>
            <a:endParaRPr lang="nb-NO" dirty="0"/>
          </a:p>
        </p:txBody>
      </p:sp>
      <p:sp>
        <p:nvSpPr>
          <p:cNvPr id="6" name="Plassholder for dato 4"/>
          <p:cNvSpPr>
            <a:spLocks noGrp="1"/>
          </p:cNvSpPr>
          <p:nvPr>
            <p:ph type="dt" sz="half" idx="2"/>
          </p:nvPr>
        </p:nvSpPr>
        <p:spPr>
          <a:xfrm>
            <a:off x="258951" y="6385407"/>
            <a:ext cx="1025822" cy="172125"/>
          </a:xfrm>
        </p:spPr>
        <p:txBody>
          <a:bodyPr/>
          <a:lstStyle/>
          <a:p>
            <a:r>
              <a:rPr lang="nb-NO" dirty="0" smtClean="0"/>
              <a:t>26.06.2018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801317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b-NO" dirty="0" smtClean="0"/>
              <a:t>Tilrettelagte avanserte søk</a:t>
            </a:r>
            <a:endParaRPr lang="nb-NO" dirty="0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467544" y="1626713"/>
            <a:ext cx="4104456" cy="4779674"/>
          </a:xfrm>
        </p:spPr>
        <p:txBody>
          <a:bodyPr>
            <a:normAutofit fontScale="92500" lnSpcReduction="10000"/>
          </a:bodyPr>
          <a:lstStyle/>
          <a:p>
            <a:r>
              <a:rPr lang="nb-NO" sz="1500" dirty="0" smtClean="0"/>
              <a:t>Vi skal kunne søke etter og velge spesielt eller </a:t>
            </a:r>
            <a:r>
              <a:rPr lang="nb-NO" sz="1500" dirty="0"/>
              <a:t>utelate </a:t>
            </a:r>
            <a:r>
              <a:rPr lang="nb-NO" sz="1500" i="1" dirty="0"/>
              <a:t>Deler av vegnettet</a:t>
            </a:r>
          </a:p>
          <a:p>
            <a:pPr marL="563108" lvl="2" indent="-171450"/>
            <a:r>
              <a:rPr lang="nb-NO" sz="1500" dirty="0"/>
              <a:t>Trafikantgruppe kjørende</a:t>
            </a:r>
          </a:p>
          <a:p>
            <a:pPr marL="563108" lvl="2" indent="-171450"/>
            <a:r>
              <a:rPr lang="nb-NO" sz="1500" dirty="0"/>
              <a:t>Trafikantgruppe gående og syklende</a:t>
            </a:r>
          </a:p>
          <a:p>
            <a:pPr marL="563108" lvl="2" indent="-171450"/>
            <a:r>
              <a:rPr lang="nb-NO" sz="1500" dirty="0"/>
              <a:t>Utelate arm</a:t>
            </a:r>
          </a:p>
          <a:p>
            <a:pPr marL="563108" lvl="2" indent="-171450"/>
            <a:r>
              <a:rPr lang="nb-NO" sz="1500" dirty="0"/>
              <a:t>Utelate </a:t>
            </a:r>
            <a:r>
              <a:rPr lang="nb-NO" sz="1500" dirty="0" err="1"/>
              <a:t>envegmot</a:t>
            </a:r>
            <a:endParaRPr lang="nb-NO" sz="1500" dirty="0"/>
          </a:p>
          <a:p>
            <a:pPr marL="563108" lvl="2" indent="-171450"/>
            <a:r>
              <a:rPr lang="nb-NO" sz="1500" dirty="0"/>
              <a:t>Utelate ferje</a:t>
            </a:r>
          </a:p>
          <a:p>
            <a:pPr marL="563108" lvl="2" indent="-171450"/>
            <a:r>
              <a:rPr lang="nb-NO" sz="1500" dirty="0"/>
              <a:t>Utelate konnekteringslenker</a:t>
            </a:r>
          </a:p>
          <a:p>
            <a:pPr marL="563108" lvl="2" indent="-171450"/>
            <a:r>
              <a:rPr lang="nb-NO" sz="1500" dirty="0"/>
              <a:t>Utelate </a:t>
            </a:r>
            <a:r>
              <a:rPr lang="nb-NO" sz="1500" dirty="0" err="1"/>
              <a:t>kryssystem</a:t>
            </a:r>
            <a:endParaRPr lang="nb-NO" sz="1500" dirty="0"/>
          </a:p>
          <a:p>
            <a:pPr marL="563108" lvl="2" indent="-171450"/>
            <a:r>
              <a:rPr lang="nb-NO" sz="1500" dirty="0"/>
              <a:t>Utelate sideanlegg</a:t>
            </a:r>
          </a:p>
          <a:p>
            <a:pPr marL="563108" lvl="2" indent="-171450"/>
            <a:r>
              <a:rPr lang="nb-NO" sz="1500" dirty="0"/>
              <a:t>(Utelate fiktiv veg</a:t>
            </a:r>
            <a:r>
              <a:rPr lang="nb-NO" sz="1500" dirty="0" smtClean="0"/>
              <a:t>)</a:t>
            </a:r>
          </a:p>
          <a:p>
            <a:r>
              <a:rPr lang="nb-NO" sz="1500" dirty="0"/>
              <a:t>Vi skal også kunne søke etter og velge</a:t>
            </a:r>
          </a:p>
          <a:p>
            <a:pPr lvl="1"/>
            <a:r>
              <a:rPr lang="nb-NO" sz="1500" i="1" dirty="0"/>
              <a:t>Type veg </a:t>
            </a:r>
            <a:r>
              <a:rPr lang="nb-NO" sz="1500" dirty="0"/>
              <a:t>(som ligger på lenkene)</a:t>
            </a:r>
          </a:p>
          <a:p>
            <a:pPr lvl="2"/>
            <a:r>
              <a:rPr lang="nb-NO" sz="1500" dirty="0"/>
              <a:t>Noen av dagens vegstatuser blir dermed overflødige (S, G). </a:t>
            </a:r>
          </a:p>
          <a:p>
            <a:pPr lvl="1"/>
            <a:r>
              <a:rPr lang="nb-NO" sz="1500" i="1" dirty="0" err="1"/>
              <a:t>Vegnettsnivå</a:t>
            </a:r>
            <a:endParaRPr lang="nb-NO" sz="1500" i="1" dirty="0"/>
          </a:p>
          <a:p>
            <a:pPr lvl="2"/>
            <a:r>
              <a:rPr lang="nb-NO" sz="1500" dirty="0" smtClean="0"/>
              <a:t>Vegtrase</a:t>
            </a:r>
            <a:endParaRPr lang="nb-NO" sz="1500" dirty="0"/>
          </a:p>
          <a:p>
            <a:pPr lvl="2"/>
            <a:r>
              <a:rPr lang="nb-NO" sz="1500" dirty="0" smtClean="0"/>
              <a:t>Kjørebane</a:t>
            </a:r>
            <a:endParaRPr lang="nb-NO" sz="1500" dirty="0"/>
          </a:p>
          <a:p>
            <a:pPr lvl="2"/>
            <a:r>
              <a:rPr lang="nb-NO" sz="1500" dirty="0" smtClean="0"/>
              <a:t>Kjørefelt</a:t>
            </a:r>
            <a:endParaRPr lang="nb-NO" sz="1500" dirty="0"/>
          </a:p>
          <a:p>
            <a:pPr lvl="1"/>
            <a:r>
              <a:rPr lang="nb-NO" sz="1500" i="1" dirty="0"/>
              <a:t>Ønsket gyldighetstidspunkt</a:t>
            </a:r>
          </a:p>
          <a:p>
            <a:pPr marL="552432" lvl="1" indent="-285750"/>
            <a:endParaRPr lang="nb-NO" i="1" dirty="0"/>
          </a:p>
          <a:p>
            <a:pPr marL="563108" lvl="2" indent="-171450"/>
            <a:endParaRPr lang="nb-NO" sz="1500" dirty="0" smtClean="0"/>
          </a:p>
          <a:p>
            <a:pPr marL="563108" lvl="2" indent="-171450"/>
            <a:endParaRPr lang="nb-NO" sz="1500" dirty="0"/>
          </a:p>
          <a:p>
            <a:endParaRPr lang="nb-NO" sz="1600" dirty="0" smtClean="0"/>
          </a:p>
          <a:p>
            <a:pPr lvl="1"/>
            <a:endParaRPr lang="nb-NO" sz="1600" dirty="0"/>
          </a:p>
          <a:p>
            <a:pPr lvl="1"/>
            <a:endParaRPr lang="nb-NO" dirty="0"/>
          </a:p>
          <a:p>
            <a:pPr lvl="1"/>
            <a:endParaRPr lang="nb-NO" dirty="0"/>
          </a:p>
          <a:p>
            <a:endParaRPr lang="nb-NO" dirty="0" smtClean="0"/>
          </a:p>
          <a:p>
            <a:endParaRPr lang="nb-NO" dirty="0" smtClean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nb-NO" dirty="0"/>
              <a:t>Ny </a:t>
            </a:r>
            <a:r>
              <a:rPr lang="nb-NO" dirty="0" err="1"/>
              <a:t>vegreferansemodell</a:t>
            </a:r>
            <a:endParaRPr lang="nb-NO" dirty="0"/>
          </a:p>
        </p:txBody>
      </p:sp>
      <p:grpSp>
        <p:nvGrpSpPr>
          <p:cNvPr id="8" name="Gruppe 7"/>
          <p:cNvGrpSpPr/>
          <p:nvPr/>
        </p:nvGrpSpPr>
        <p:grpSpPr>
          <a:xfrm>
            <a:off x="4910235" y="1626713"/>
            <a:ext cx="4115652" cy="2834555"/>
            <a:chOff x="5209402" y="2708920"/>
            <a:chExt cx="3766282" cy="2402507"/>
          </a:xfrm>
        </p:grpSpPr>
        <p:pic>
          <p:nvPicPr>
            <p:cNvPr id="6" name="Bild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09402" y="2708920"/>
              <a:ext cx="3766282" cy="1940842"/>
            </a:xfrm>
            <a:prstGeom prst="rect">
              <a:avLst/>
            </a:prstGeom>
          </p:spPr>
        </p:pic>
        <p:sp>
          <p:nvSpPr>
            <p:cNvPr id="7" name="TekstSylinder 6"/>
            <p:cNvSpPr txBox="1"/>
            <p:nvPr/>
          </p:nvSpPr>
          <p:spPr>
            <a:xfrm>
              <a:off x="5209402" y="4649762"/>
              <a:ext cx="363309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z="800" i="1" dirty="0" smtClean="0"/>
                <a:t>Søk på deler av vegnettet kan tilrettelegges for valg i f.eks. Vegkart på tilsvarende måte som man gjør for objekttyper, </a:t>
              </a:r>
              <a:r>
                <a:rPr lang="nb-NO" sz="800" i="1" dirty="0" err="1" smtClean="0"/>
                <a:t>vegkategorier</a:t>
              </a:r>
              <a:r>
                <a:rPr lang="nb-NO" sz="800" i="1" dirty="0" smtClean="0"/>
                <a:t>, områder </a:t>
              </a:r>
              <a:r>
                <a:rPr lang="nb-NO" sz="800" i="1" dirty="0" err="1" smtClean="0"/>
                <a:t>etc</a:t>
              </a:r>
              <a:r>
                <a:rPr lang="nb-NO" sz="800" i="1" dirty="0" smtClean="0"/>
                <a:t> i dag.</a:t>
              </a:r>
              <a:endParaRPr lang="nb-NO" sz="800" i="1" dirty="0"/>
            </a:p>
          </p:txBody>
        </p:sp>
      </p:grpSp>
      <p:grpSp>
        <p:nvGrpSpPr>
          <p:cNvPr id="13" name="Gruppe 12"/>
          <p:cNvGrpSpPr/>
          <p:nvPr/>
        </p:nvGrpSpPr>
        <p:grpSpPr>
          <a:xfrm>
            <a:off x="5004048" y="4461268"/>
            <a:ext cx="3860870" cy="1630168"/>
            <a:chOff x="5004048" y="4461268"/>
            <a:chExt cx="3860870" cy="1630168"/>
          </a:xfrm>
        </p:grpSpPr>
        <p:graphicFrame>
          <p:nvGraphicFramePr>
            <p:cNvPr id="11" name="Plassholder for innhold 6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4086476038"/>
                </p:ext>
              </p:extLst>
            </p:nvPr>
          </p:nvGraphicFramePr>
          <p:xfrm>
            <a:off x="5004048" y="4461268"/>
            <a:ext cx="2520280" cy="1623344"/>
          </p:xfrm>
          <a:graphic>
            <a:graphicData uri="http://schemas.openxmlformats.org/drawingml/2006/table">
              <a:tbl>
                <a:tblPr firstRow="1" bandRow="1">
                  <a:tableStyleId>{5C22544A-7EE6-4342-B048-85BDC9FD1C3A}</a:tableStyleId>
                </a:tblPr>
                <a:tblGrid>
                  <a:gridCol w="1092121"/>
                  <a:gridCol w="1428159"/>
                </a:tblGrid>
                <a:tr h="222593">
                  <a:tc>
                    <a:txBody>
                      <a:bodyPr/>
                      <a:lstStyle/>
                      <a:p>
                        <a:pPr marL="0" marR="0" lvl="0" indent="0" algn="l" defTabSz="914035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lang="nb-NO" sz="900" dirty="0" smtClean="0"/>
                          <a:t>Type veg</a:t>
                        </a:r>
                      </a:p>
                    </a:txBody>
                    <a:tcPr/>
                  </a:tc>
                  <a:tc>
                    <a:txBody>
                      <a:bodyPr/>
                      <a:lstStyle/>
                      <a:p>
                        <a:endParaRPr lang="nb-NO" sz="900" dirty="0"/>
                      </a:p>
                    </a:txBody>
                    <a:tcPr/>
                  </a:tc>
                </a:tr>
                <a:tr h="251300">
                  <a:tc>
                    <a:txBody>
                      <a:bodyPr/>
                      <a:lstStyle/>
                      <a:p>
                        <a:pPr marL="0" marR="0" lvl="0" indent="0" algn="l" defTabSz="914035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lang="nb-NO" sz="900" dirty="0" smtClean="0"/>
                          <a:t>Kanalisert veg</a:t>
                        </a:r>
                      </a:p>
                    </a:txBody>
                    <a:tcPr/>
                  </a:tc>
                  <a:tc>
                    <a:txBody>
                      <a:bodyPr/>
                      <a:lstStyle/>
                      <a:p>
                        <a:pPr marL="0" marR="0" lvl="0" indent="0" algn="l" defTabSz="914035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lang="nb-NO" sz="900" dirty="0" smtClean="0"/>
                          <a:t>Gang- og sykkelveg</a:t>
                        </a:r>
                        <a:endParaRPr lang="nb-NO" sz="900" dirty="0"/>
                      </a:p>
                    </a:txBody>
                    <a:tcPr/>
                  </a:tc>
                </a:tr>
                <a:tr h="222593">
                  <a:tc>
                    <a:txBody>
                      <a:bodyPr/>
                      <a:lstStyle/>
                      <a:p>
                        <a:pPr marL="0" marR="0" lvl="0" indent="0" algn="l" defTabSz="914035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lang="nb-NO" sz="900" dirty="0" smtClean="0"/>
                          <a:t>Enkel</a:t>
                        </a:r>
                        <a:r>
                          <a:rPr lang="nb-NO" sz="900" baseline="0" dirty="0" smtClean="0"/>
                          <a:t> bilveg</a:t>
                        </a:r>
                        <a:endParaRPr lang="nb-NO" sz="900" dirty="0" smtClean="0"/>
                      </a:p>
                    </a:txBody>
                    <a:tcPr/>
                  </a:tc>
                  <a:tc>
                    <a:txBody>
                      <a:bodyPr/>
                      <a:lstStyle/>
                      <a:p>
                        <a:r>
                          <a:rPr lang="nb-NO" sz="900" dirty="0" smtClean="0"/>
                          <a:t>Sykkelveg</a:t>
                        </a:r>
                        <a:endParaRPr lang="nb-NO" sz="900" dirty="0"/>
                      </a:p>
                    </a:txBody>
                    <a:tcPr/>
                  </a:tc>
                </a:tr>
                <a:tr h="222593">
                  <a:tc>
                    <a:txBody>
                      <a:bodyPr/>
                      <a:lstStyle/>
                      <a:p>
                        <a:r>
                          <a:rPr lang="nb-NO" sz="900" dirty="0" smtClean="0"/>
                          <a:t>Rampe</a:t>
                        </a:r>
                        <a:endParaRPr lang="nb-NO" sz="900" dirty="0"/>
                      </a:p>
                    </a:txBody>
                    <a:tcPr/>
                  </a:tc>
                  <a:tc>
                    <a:txBody>
                      <a:bodyPr/>
                      <a:lstStyle/>
                      <a:p>
                        <a:r>
                          <a:rPr lang="nb-NO" sz="900" dirty="0" smtClean="0"/>
                          <a:t>Gangveg</a:t>
                        </a:r>
                        <a:endParaRPr lang="nb-NO" sz="900" dirty="0"/>
                      </a:p>
                    </a:txBody>
                    <a:tcPr/>
                  </a:tc>
                </a:tr>
                <a:tr h="222593">
                  <a:tc>
                    <a:txBody>
                      <a:bodyPr/>
                      <a:lstStyle/>
                      <a:p>
                        <a:r>
                          <a:rPr lang="nb-NO" sz="900" dirty="0" smtClean="0"/>
                          <a:t>Rundkjøring</a:t>
                        </a:r>
                        <a:endParaRPr lang="nb-NO" sz="900" dirty="0"/>
                      </a:p>
                    </a:txBody>
                    <a:tcPr/>
                  </a:tc>
                  <a:tc>
                    <a:txBody>
                      <a:bodyPr/>
                      <a:lstStyle/>
                      <a:p>
                        <a:r>
                          <a:rPr lang="nb-NO" sz="900" dirty="0" smtClean="0"/>
                          <a:t>Gågate</a:t>
                        </a:r>
                        <a:endParaRPr lang="nb-NO" sz="900" dirty="0"/>
                      </a:p>
                    </a:txBody>
                    <a:tcPr/>
                  </a:tc>
                </a:tr>
                <a:tr h="222593">
                  <a:tc>
                    <a:txBody>
                      <a:bodyPr/>
                      <a:lstStyle/>
                      <a:p>
                        <a:r>
                          <a:rPr lang="nb-NO" sz="900" dirty="0" smtClean="0"/>
                          <a:t>Bilferje</a:t>
                        </a:r>
                        <a:endParaRPr lang="nb-NO" sz="900" dirty="0"/>
                      </a:p>
                    </a:txBody>
                    <a:tcPr/>
                  </a:tc>
                  <a:tc>
                    <a:txBody>
                      <a:bodyPr/>
                      <a:lstStyle/>
                      <a:p>
                        <a:r>
                          <a:rPr lang="nb-NO" sz="900" dirty="0" smtClean="0"/>
                          <a:t>Fortau</a:t>
                        </a:r>
                        <a:endParaRPr lang="nb-NO" sz="900" dirty="0"/>
                      </a:p>
                    </a:txBody>
                    <a:tcPr/>
                  </a:tc>
                </a:tr>
                <a:tr h="229044">
                  <a:tc>
                    <a:txBody>
                      <a:bodyPr/>
                      <a:lstStyle/>
                      <a:p>
                        <a:r>
                          <a:rPr lang="nb-NO" sz="900" dirty="0" smtClean="0"/>
                          <a:t>Passasjerferje</a:t>
                        </a:r>
                        <a:endParaRPr lang="nb-NO" sz="900" dirty="0"/>
                      </a:p>
                    </a:txBody>
                    <a:tcPr/>
                  </a:tc>
                  <a:tc>
                    <a:txBody>
                      <a:bodyPr/>
                      <a:lstStyle/>
                      <a:p>
                        <a:r>
                          <a:rPr lang="nb-NO" sz="900" dirty="0" smtClean="0"/>
                          <a:t>Trapp</a:t>
                        </a:r>
                        <a:endParaRPr lang="nb-NO" sz="900" dirty="0"/>
                      </a:p>
                    </a:txBody>
                    <a:tcPr/>
                  </a:tc>
                </a:tr>
              </a:tbl>
            </a:graphicData>
          </a:graphic>
        </p:graphicFrame>
        <p:sp>
          <p:nvSpPr>
            <p:cNvPr id="12" name="Rektangel 11"/>
            <p:cNvSpPr/>
            <p:nvPr/>
          </p:nvSpPr>
          <p:spPr>
            <a:xfrm>
              <a:off x="7524328" y="5752882"/>
              <a:ext cx="1340590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nb-NO" sz="800" i="1" dirty="0" smtClean="0"/>
                <a:t>Listen over Type veg kan bli utvidet.</a:t>
              </a:r>
              <a:endParaRPr lang="nb-NO" sz="800" i="1" dirty="0"/>
            </a:p>
          </p:txBody>
        </p:sp>
      </p:grpSp>
      <p:sp>
        <p:nvSpPr>
          <p:cNvPr id="14" name="Plassholder for dato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nb-NO" dirty="0" smtClean="0"/>
              <a:t>26.06.2018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150244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1275281" y="1058555"/>
            <a:ext cx="7545191" cy="469132"/>
          </a:xfrm>
        </p:spPr>
        <p:txBody>
          <a:bodyPr>
            <a:normAutofit/>
          </a:bodyPr>
          <a:lstStyle/>
          <a:p>
            <a:r>
              <a:rPr lang="nb-NO" dirty="0" smtClean="0"/>
              <a:t>Endring av vegnummer</a:t>
            </a:r>
            <a:endParaRPr lang="nb-NO" dirty="0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467544" y="1843963"/>
            <a:ext cx="4755320" cy="2809173"/>
          </a:xfrm>
        </p:spPr>
        <p:txBody>
          <a:bodyPr>
            <a:normAutofit fontScale="92500" lnSpcReduction="10000"/>
          </a:bodyPr>
          <a:lstStyle/>
          <a:p>
            <a:r>
              <a:rPr lang="nb-NO" dirty="0" smtClean="0"/>
              <a:t>Det er generert forslag til nye vegnummer for alle veger som i dag er sekundære eller øvrige fylkesveger, og forslaget vil bli vurdert lokalt.</a:t>
            </a:r>
          </a:p>
          <a:p>
            <a:r>
              <a:rPr lang="nb-NO" dirty="0" smtClean="0"/>
              <a:t>Alle nye vegnummer må «godkjennes» fra sentralt hold i og med at de nå er unike på landsbasis. </a:t>
            </a:r>
          </a:p>
          <a:p>
            <a:r>
              <a:rPr lang="nb-NO" dirty="0" smtClean="0"/>
              <a:t>Det er laget en </a:t>
            </a:r>
            <a:r>
              <a:rPr lang="nb-NO" dirty="0" smtClean="0">
                <a:hlinkClick r:id="rId3"/>
              </a:rPr>
              <a:t>kartløsning </a:t>
            </a:r>
            <a:r>
              <a:rPr lang="nb-NO" dirty="0" smtClean="0"/>
              <a:t>som viser forslaget til nye nummer.</a:t>
            </a:r>
          </a:p>
          <a:p>
            <a:r>
              <a:rPr lang="nb-NO" dirty="0" smtClean="0"/>
              <a:t>Endring av vegnummer må være gjennomført innen 1. august 2019.</a:t>
            </a:r>
          </a:p>
          <a:p>
            <a:endParaRPr lang="nb-NO" dirty="0" smtClean="0"/>
          </a:p>
          <a:p>
            <a:endParaRPr lang="nb-NO" dirty="0" smtClean="0"/>
          </a:p>
          <a:p>
            <a:endParaRPr lang="nb-NO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nb-NO" dirty="0"/>
              <a:t>Nye </a:t>
            </a:r>
            <a:r>
              <a:rPr lang="nb-NO" dirty="0" smtClean="0"/>
              <a:t>vegnummer</a:t>
            </a:r>
            <a:endParaRPr lang="nb-NO" dirty="0"/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CE1DC77-5DA6-4A80-91FE-1E3B1FD80C8E}" type="datetime1">
              <a:rPr lang="nb-NO" smtClean="0"/>
              <a:t>01.11.2018</a:t>
            </a:fld>
            <a:endParaRPr lang="nb-NO"/>
          </a:p>
        </p:txBody>
      </p:sp>
      <p:pic>
        <p:nvPicPr>
          <p:cNvPr id="6" name="Bild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4088" y="1843963"/>
            <a:ext cx="3348183" cy="2708920"/>
          </a:xfrm>
          <a:prstGeom prst="rect">
            <a:avLst/>
          </a:prstGeom>
        </p:spPr>
      </p:pic>
      <p:pic>
        <p:nvPicPr>
          <p:cNvPr id="9" name="Bild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35696" y="4757794"/>
            <a:ext cx="5844014" cy="1522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548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>
                <a:hlinkClick r:id="rId3"/>
              </a:rPr>
              <a:t>Kartløsningen</a:t>
            </a:r>
            <a:endParaRPr lang="nb-NO" dirty="0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258951" y="2714975"/>
            <a:ext cx="2161177" cy="1865584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nb-NO" sz="1400" dirty="0" smtClean="0"/>
              <a:t>Zoom inn til aktuelt område for å se vegene av interesse:</a:t>
            </a:r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nb-NO" dirty="0" smtClean="0"/>
              <a:t>Nye vegnummer</a:t>
            </a:r>
            <a:endParaRPr lang="nb-NO" dirty="0"/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1C1BDA6-6FC7-4031-B0EE-715EEFBF688C}" type="datetime1">
              <a:rPr lang="nb-NO" smtClean="0"/>
              <a:t>01.11.2018</a:t>
            </a:fld>
            <a:endParaRPr lang="nb-NO"/>
          </a:p>
        </p:txBody>
      </p:sp>
      <p:sp>
        <p:nvSpPr>
          <p:cNvPr id="12" name="Plassholder for innhold 2"/>
          <p:cNvSpPr txBox="1">
            <a:spLocks/>
          </p:cNvSpPr>
          <p:nvPr/>
        </p:nvSpPr>
        <p:spPr>
          <a:xfrm>
            <a:off x="4552228" y="2737211"/>
            <a:ext cx="2180012" cy="1550742"/>
          </a:xfrm>
          <a:prstGeom prst="rect">
            <a:avLst/>
          </a:prstGeom>
        </p:spPr>
        <p:txBody>
          <a:bodyPr vert="horz" lIns="0" tIns="0" rIns="0" bIns="0" rtlCol="0">
            <a:normAutofit lnSpcReduction="10000"/>
          </a:bodyPr>
          <a:lstStyle>
            <a:lvl1pPr marL="302394" indent="-302394" algn="l" defTabSz="914035" rtl="0" eaLnBrk="1" latinLnBrk="0" hangingPunct="1">
              <a:spcBef>
                <a:spcPts val="432"/>
              </a:spcBef>
              <a:buClr>
                <a:srgbClr val="ED9300"/>
              </a:buClr>
              <a:buFont typeface="Arial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9076" indent="-251065" algn="l" defTabSz="914035" rtl="0" eaLnBrk="1" latinLnBrk="0" hangingPunct="1">
              <a:spcBef>
                <a:spcPts val="432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94052" indent="-191925" algn="l" defTabSz="914035" rtl="0" eaLnBrk="1" latinLnBrk="0" hangingPunct="1">
              <a:spcBef>
                <a:spcPts val="432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45116" indent="-251065" algn="l" defTabSz="914035" rtl="0" eaLnBrk="1" latinLnBrk="0" hangingPunct="1">
              <a:spcBef>
                <a:spcPts val="432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97294" indent="-252181" algn="l" defTabSz="914035" rtl="0" eaLnBrk="1" latinLnBrk="0" hangingPunct="1">
              <a:spcBef>
                <a:spcPts val="432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3594" indent="-228507" algn="l" defTabSz="91403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612" indent="-228507" algn="l" defTabSz="91403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628" indent="-228507" algn="l" defTabSz="91403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646" indent="-228507" algn="l" defTabSz="91403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 startAt="3"/>
            </a:pPr>
            <a:r>
              <a:rPr lang="nb-NO" sz="1400" dirty="0" smtClean="0"/>
              <a:t>Klikk på vegen for å se detaljer. Er alle kartlagene aktive kommer det opp flere «sider» i infoboksen. Bruk pila til å bla til riktig side som har innhold.</a:t>
            </a:r>
            <a:endParaRPr lang="nb-NO" dirty="0" smtClean="0"/>
          </a:p>
          <a:p>
            <a:pPr marL="0" indent="0">
              <a:buNone/>
            </a:pPr>
            <a:endParaRPr lang="nb-NO" dirty="0"/>
          </a:p>
        </p:txBody>
      </p:sp>
      <p:sp>
        <p:nvSpPr>
          <p:cNvPr id="13" name="Plassholder for innhold 2"/>
          <p:cNvSpPr txBox="1">
            <a:spLocks/>
          </p:cNvSpPr>
          <p:nvPr/>
        </p:nvSpPr>
        <p:spPr>
          <a:xfrm>
            <a:off x="6744255" y="2737211"/>
            <a:ext cx="2185393" cy="964482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10000"/>
          </a:bodyPr>
          <a:lstStyle>
            <a:lvl1pPr marL="302394" indent="-302394" algn="l" defTabSz="914035" rtl="0" eaLnBrk="1" latinLnBrk="0" hangingPunct="1">
              <a:spcBef>
                <a:spcPts val="432"/>
              </a:spcBef>
              <a:buClr>
                <a:srgbClr val="ED9300"/>
              </a:buClr>
              <a:buFont typeface="Arial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9076" indent="-251065" algn="l" defTabSz="914035" rtl="0" eaLnBrk="1" latinLnBrk="0" hangingPunct="1">
              <a:spcBef>
                <a:spcPts val="432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94052" indent="-191925" algn="l" defTabSz="914035" rtl="0" eaLnBrk="1" latinLnBrk="0" hangingPunct="1">
              <a:spcBef>
                <a:spcPts val="432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45116" indent="-251065" algn="l" defTabSz="914035" rtl="0" eaLnBrk="1" latinLnBrk="0" hangingPunct="1">
              <a:spcBef>
                <a:spcPts val="432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97294" indent="-252181" algn="l" defTabSz="914035" rtl="0" eaLnBrk="1" latinLnBrk="0" hangingPunct="1">
              <a:spcBef>
                <a:spcPts val="432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3594" indent="-228507" algn="l" defTabSz="91403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612" indent="-228507" algn="l" defTabSz="91403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628" indent="-228507" algn="l" defTabSz="91403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646" indent="-228507" algn="l" defTabSz="91403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 startAt="4"/>
            </a:pPr>
            <a:r>
              <a:rPr lang="nb-NO" sz="1400" dirty="0" smtClean="0"/>
              <a:t>Tabellen </a:t>
            </a:r>
            <a:r>
              <a:rPr lang="nb-NO" sz="1400" dirty="0"/>
              <a:t>er bredere enn boksen, </a:t>
            </a:r>
            <a:r>
              <a:rPr lang="nb-NO" sz="1400" dirty="0" smtClean="0"/>
              <a:t>det er derfor nødvendig å </a:t>
            </a:r>
            <a:r>
              <a:rPr lang="nb-NO" sz="1400" dirty="0" err="1" smtClean="0"/>
              <a:t>scrolle</a:t>
            </a:r>
            <a:r>
              <a:rPr lang="nb-NO" sz="1400" dirty="0" smtClean="0"/>
              <a:t> </a:t>
            </a:r>
            <a:r>
              <a:rPr lang="nb-NO" sz="1400" dirty="0"/>
              <a:t>sidelengs for så se alle detaljer. </a:t>
            </a:r>
          </a:p>
        </p:txBody>
      </p:sp>
      <p:sp>
        <p:nvSpPr>
          <p:cNvPr id="15" name="Rektangel 14"/>
          <p:cNvSpPr/>
          <p:nvPr/>
        </p:nvSpPr>
        <p:spPr>
          <a:xfrm>
            <a:off x="327464" y="5637160"/>
            <a:ext cx="3582614" cy="646331"/>
          </a:xfrm>
          <a:prstGeom prst="rect">
            <a:avLst/>
          </a:prstGeom>
          <a:solidFill>
            <a:schemeClr val="bg1"/>
          </a:solidFill>
          <a:ln w="1905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nb-NO" sz="1200" dirty="0"/>
              <a:t>Datagrunnlaget vil oppdateres med jevne mellomrom basert på en sentral tabell som </a:t>
            </a:r>
            <a:r>
              <a:rPr lang="nb-NO" sz="1200" dirty="0" smtClean="0"/>
              <a:t>holdes oppdatert med nye nummer.</a:t>
            </a:r>
            <a:endParaRPr lang="nb-NO" sz="1200" dirty="0"/>
          </a:p>
        </p:txBody>
      </p:sp>
      <p:sp>
        <p:nvSpPr>
          <p:cNvPr id="19" name="Plassholder for innhold 2"/>
          <p:cNvSpPr txBox="1">
            <a:spLocks/>
          </p:cNvSpPr>
          <p:nvPr/>
        </p:nvSpPr>
        <p:spPr>
          <a:xfrm>
            <a:off x="539552" y="1839203"/>
            <a:ext cx="5400600" cy="53739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302394" indent="-302394" algn="l" defTabSz="914035" rtl="0" eaLnBrk="1" latinLnBrk="0" hangingPunct="1">
              <a:spcBef>
                <a:spcPts val="432"/>
              </a:spcBef>
              <a:buClr>
                <a:srgbClr val="ED9300"/>
              </a:buClr>
              <a:buFont typeface="Arial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9076" indent="-251065" algn="l" defTabSz="914035" rtl="0" eaLnBrk="1" latinLnBrk="0" hangingPunct="1">
              <a:spcBef>
                <a:spcPts val="432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94052" indent="-191925" algn="l" defTabSz="914035" rtl="0" eaLnBrk="1" latinLnBrk="0" hangingPunct="1">
              <a:spcBef>
                <a:spcPts val="432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45116" indent="-251065" algn="l" defTabSz="914035" rtl="0" eaLnBrk="1" latinLnBrk="0" hangingPunct="1">
              <a:spcBef>
                <a:spcPts val="432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97294" indent="-252181" algn="l" defTabSz="914035" rtl="0" eaLnBrk="1" latinLnBrk="0" hangingPunct="1">
              <a:spcBef>
                <a:spcPts val="432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3594" indent="-228507" algn="l" defTabSz="91403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612" indent="-228507" algn="l" defTabSz="91403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628" indent="-228507" algn="l" defTabSz="91403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646" indent="-228507" algn="l" defTabSz="91403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nb-NO" sz="1500" dirty="0" smtClean="0"/>
              <a:t>Det er ikke lagt ned store ressurser med å lage en optimal kartløsning. Her er noen nyttige tips:</a:t>
            </a:r>
          </a:p>
          <a:p>
            <a:pPr marL="0" indent="0">
              <a:buFont typeface="Arial" pitchFamily="34" charset="0"/>
              <a:buNone/>
            </a:pPr>
            <a:endParaRPr lang="nb-NO" sz="1400" dirty="0" smtClean="0"/>
          </a:p>
        </p:txBody>
      </p:sp>
      <p:sp>
        <p:nvSpPr>
          <p:cNvPr id="20" name="Plassholder for innhold 2"/>
          <p:cNvSpPr txBox="1">
            <a:spLocks/>
          </p:cNvSpPr>
          <p:nvPr/>
        </p:nvSpPr>
        <p:spPr>
          <a:xfrm>
            <a:off x="2391051" y="2712662"/>
            <a:ext cx="2149161" cy="250455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302394" indent="-302394" algn="l" defTabSz="914035" rtl="0" eaLnBrk="1" latinLnBrk="0" hangingPunct="1">
              <a:spcBef>
                <a:spcPts val="432"/>
              </a:spcBef>
              <a:buClr>
                <a:srgbClr val="ED9300"/>
              </a:buClr>
              <a:buFont typeface="Arial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9076" indent="-251065" algn="l" defTabSz="914035" rtl="0" eaLnBrk="1" latinLnBrk="0" hangingPunct="1">
              <a:spcBef>
                <a:spcPts val="432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94052" indent="-191925" algn="l" defTabSz="914035" rtl="0" eaLnBrk="1" latinLnBrk="0" hangingPunct="1">
              <a:spcBef>
                <a:spcPts val="432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45116" indent="-251065" algn="l" defTabSz="914035" rtl="0" eaLnBrk="1" latinLnBrk="0" hangingPunct="1">
              <a:spcBef>
                <a:spcPts val="432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97294" indent="-252181" algn="l" defTabSz="914035" rtl="0" eaLnBrk="1" latinLnBrk="0" hangingPunct="1">
              <a:spcBef>
                <a:spcPts val="432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3594" indent="-228507" algn="l" defTabSz="91403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612" indent="-228507" algn="l" defTabSz="91403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628" indent="-228507" algn="l" defTabSz="91403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646" indent="-228507" algn="l" defTabSz="91403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 startAt="2"/>
            </a:pPr>
            <a:r>
              <a:rPr lang="nb-NO" sz="1400" dirty="0" smtClean="0"/>
              <a:t>Velg i kartlagslista om ett og ett </a:t>
            </a:r>
            <a:r>
              <a:rPr lang="nb-NO" sz="1400" dirty="0" err="1" smtClean="0"/>
              <a:t>kartlag</a:t>
            </a:r>
            <a:r>
              <a:rPr lang="nb-NO" sz="1400" dirty="0" smtClean="0"/>
              <a:t> skal vises, eller alle på en gang.</a:t>
            </a:r>
          </a:p>
        </p:txBody>
      </p:sp>
      <p:pic>
        <p:nvPicPr>
          <p:cNvPr id="21" name="Bild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525" y="3575084"/>
            <a:ext cx="2078772" cy="1960468"/>
          </a:xfrm>
          <a:prstGeom prst="rect">
            <a:avLst/>
          </a:prstGeom>
        </p:spPr>
      </p:pic>
      <p:pic>
        <p:nvPicPr>
          <p:cNvPr id="8" name="Bild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82747" y="3844759"/>
            <a:ext cx="1820614" cy="1170120"/>
          </a:xfrm>
          <a:prstGeom prst="rect">
            <a:avLst/>
          </a:prstGeom>
        </p:spPr>
      </p:pic>
      <p:grpSp>
        <p:nvGrpSpPr>
          <p:cNvPr id="18" name="Gruppe 17"/>
          <p:cNvGrpSpPr/>
          <p:nvPr/>
        </p:nvGrpSpPr>
        <p:grpSpPr>
          <a:xfrm>
            <a:off x="4885236" y="4526237"/>
            <a:ext cx="1787076" cy="1611777"/>
            <a:chOff x="4885236" y="4526237"/>
            <a:chExt cx="1787076" cy="1611777"/>
          </a:xfrm>
        </p:grpSpPr>
        <p:pic>
          <p:nvPicPr>
            <p:cNvPr id="17" name="Bilde 1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885236" y="4526237"/>
              <a:ext cx="1787076" cy="1611777"/>
            </a:xfrm>
            <a:prstGeom prst="rect">
              <a:avLst/>
            </a:prstGeom>
          </p:spPr>
        </p:pic>
        <p:sp>
          <p:nvSpPr>
            <p:cNvPr id="10" name="Ellipse 9"/>
            <p:cNvSpPr/>
            <p:nvPr/>
          </p:nvSpPr>
          <p:spPr>
            <a:xfrm>
              <a:off x="6156176" y="4526237"/>
              <a:ext cx="392315" cy="192949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grpSp>
        <p:nvGrpSpPr>
          <p:cNvPr id="23" name="Gruppe 22"/>
          <p:cNvGrpSpPr/>
          <p:nvPr/>
        </p:nvGrpSpPr>
        <p:grpSpPr>
          <a:xfrm>
            <a:off x="7011151" y="3844759"/>
            <a:ext cx="1850069" cy="1640719"/>
            <a:chOff x="7011151" y="3844759"/>
            <a:chExt cx="1850069" cy="1640719"/>
          </a:xfrm>
        </p:grpSpPr>
        <p:pic>
          <p:nvPicPr>
            <p:cNvPr id="22" name="Bilde 21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011151" y="3844759"/>
              <a:ext cx="1850069" cy="1640719"/>
            </a:xfrm>
            <a:prstGeom prst="rect">
              <a:avLst/>
            </a:prstGeom>
          </p:spPr>
        </p:pic>
        <p:sp>
          <p:nvSpPr>
            <p:cNvPr id="11" name="Ellipse 10"/>
            <p:cNvSpPr/>
            <p:nvPr/>
          </p:nvSpPr>
          <p:spPr>
            <a:xfrm>
              <a:off x="7058635" y="4963079"/>
              <a:ext cx="1755100" cy="384166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</p:spTree>
    <p:extLst>
      <p:ext uri="{BB962C8B-B14F-4D97-AF65-F5344CB8AC3E}">
        <p14:creationId xmlns:p14="http://schemas.microsoft.com/office/powerpoint/2010/main" val="1316105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Fra 428 til 356 kommuner</a:t>
            </a:r>
            <a:endParaRPr lang="nb-NO" dirty="0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598359" y="1788335"/>
            <a:ext cx="4176464" cy="2587246"/>
          </a:xfrm>
        </p:spPr>
        <p:txBody>
          <a:bodyPr>
            <a:normAutofit/>
          </a:bodyPr>
          <a:lstStyle/>
          <a:p>
            <a:r>
              <a:rPr lang="nb-NO" dirty="0" smtClean="0"/>
              <a:t>118 kommuner er foreslått at skal gå sammen til 46 nye kommuner</a:t>
            </a:r>
          </a:p>
          <a:p>
            <a:pPr lvl="1"/>
            <a:r>
              <a:rPr lang="nb-NO" dirty="0" smtClean="0"/>
              <a:t>Berører 15 av 19 fylker</a:t>
            </a:r>
          </a:p>
          <a:p>
            <a:r>
              <a:rPr lang="nb-NO" dirty="0" smtClean="0"/>
              <a:t>I tillegg kommer grensejusteringer</a:t>
            </a:r>
          </a:p>
          <a:p>
            <a:r>
              <a:rPr lang="nb-NO" dirty="0" smtClean="0"/>
              <a:t>Endring av fylkesnummer vil også berøre kommuner som ellers består i fylker som slås sammen</a:t>
            </a:r>
          </a:p>
          <a:p>
            <a:endParaRPr lang="nb-NO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nb-NO" dirty="0" smtClean="0"/>
              <a:t>Kommunereformen</a:t>
            </a:r>
            <a:endParaRPr lang="nb-NO" dirty="0"/>
          </a:p>
        </p:txBody>
      </p:sp>
      <p:pic>
        <p:nvPicPr>
          <p:cNvPr id="6" name="Bild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8120" y="968292"/>
            <a:ext cx="4106246" cy="5589240"/>
          </a:xfrm>
          <a:prstGeom prst="rect">
            <a:avLst/>
          </a:prstGeom>
        </p:spPr>
      </p:pic>
      <p:sp>
        <p:nvSpPr>
          <p:cNvPr id="7" name="Plassholder for dato 4"/>
          <p:cNvSpPr>
            <a:spLocks noGrp="1"/>
          </p:cNvSpPr>
          <p:nvPr>
            <p:ph type="dt" sz="half" idx="2"/>
          </p:nvPr>
        </p:nvSpPr>
        <p:spPr>
          <a:xfrm>
            <a:off x="258951" y="6385407"/>
            <a:ext cx="1025822" cy="172125"/>
          </a:xfrm>
        </p:spPr>
        <p:txBody>
          <a:bodyPr/>
          <a:lstStyle/>
          <a:p>
            <a:r>
              <a:rPr lang="nb-NO" dirty="0" smtClean="0"/>
              <a:t>26.06.2018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869111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Andre nye objekttyper</a:t>
            </a:r>
            <a:endParaRPr lang="nb-NO" dirty="0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nb-NO" b="1" dirty="0" smtClean="0"/>
              <a:t>923 </a:t>
            </a:r>
            <a:r>
              <a:rPr lang="nb-NO" b="1" dirty="0" err="1" smtClean="0"/>
              <a:t>Beredskapsveg</a:t>
            </a:r>
            <a:endParaRPr lang="nb-NO" b="1" dirty="0" smtClean="0"/>
          </a:p>
          <a:p>
            <a:pPr lvl="1"/>
            <a:r>
              <a:rPr lang="nb-NO" dirty="0"/>
              <a:t>Beskrivelse i datakatalogen: </a:t>
            </a:r>
          </a:p>
          <a:p>
            <a:pPr lvl="2"/>
            <a:r>
              <a:rPr lang="nb-NO" i="1" dirty="0" smtClean="0"/>
              <a:t>Vegstrekning </a:t>
            </a:r>
            <a:r>
              <a:rPr lang="nb-NO" i="1" dirty="0"/>
              <a:t>som ikke er åpen for allmenn trafikk. Åpnes for å lede trafikk til en annen veg når hovedvegen stenges</a:t>
            </a:r>
            <a:r>
              <a:rPr lang="nb-NO" i="1" dirty="0" smtClean="0"/>
              <a:t>.</a:t>
            </a:r>
          </a:p>
          <a:p>
            <a:pPr lvl="1"/>
            <a:r>
              <a:rPr lang="nb-NO" dirty="0" smtClean="0"/>
              <a:t>Brukes på sideanlegg</a:t>
            </a:r>
          </a:p>
          <a:p>
            <a:pPr lvl="1"/>
            <a:r>
              <a:rPr lang="nb-NO" dirty="0" smtClean="0"/>
              <a:t>Erstatter dagens vegstatus B</a:t>
            </a:r>
          </a:p>
          <a:p>
            <a:r>
              <a:rPr lang="nb-NO" b="1" dirty="0" smtClean="0"/>
              <a:t>924 </a:t>
            </a:r>
            <a:r>
              <a:rPr lang="nb-NO" b="1" dirty="0" err="1" smtClean="0"/>
              <a:t>Serviceveg</a:t>
            </a:r>
            <a:endParaRPr lang="nb-NO" b="1" dirty="0" smtClean="0"/>
          </a:p>
          <a:p>
            <a:pPr lvl="1"/>
            <a:r>
              <a:rPr lang="nb-NO" dirty="0"/>
              <a:t>Beskrivelse i datakatalogen: </a:t>
            </a:r>
          </a:p>
          <a:p>
            <a:pPr lvl="2"/>
            <a:r>
              <a:rPr lang="nb-NO" i="1" dirty="0" smtClean="0"/>
              <a:t>Vegstrekning </a:t>
            </a:r>
            <a:r>
              <a:rPr lang="nb-NO" i="1" dirty="0"/>
              <a:t>som ikke er åpen for allmenn trafikk, men som benyttes for å komme til tekniske anlegg </a:t>
            </a:r>
            <a:r>
              <a:rPr lang="nb-NO" i="1" dirty="0" err="1"/>
              <a:t>el.l</a:t>
            </a:r>
            <a:r>
              <a:rPr lang="nb-NO" i="1" dirty="0" smtClean="0"/>
              <a:t>.</a:t>
            </a:r>
          </a:p>
          <a:p>
            <a:pPr lvl="1"/>
            <a:r>
              <a:rPr lang="nb-NO" dirty="0" smtClean="0"/>
              <a:t>Brukes på sideanlegg</a:t>
            </a:r>
          </a:p>
          <a:p>
            <a:pPr lvl="1"/>
            <a:r>
              <a:rPr lang="nb-NO" dirty="0" smtClean="0"/>
              <a:t>Erstatter dagens vegstatus M</a:t>
            </a:r>
          </a:p>
          <a:p>
            <a:r>
              <a:rPr lang="nb-NO" b="1" dirty="0"/>
              <a:t>922 Vegmyndighet kan bli endret</a:t>
            </a:r>
          </a:p>
          <a:p>
            <a:pPr lvl="1"/>
            <a:r>
              <a:rPr lang="nb-NO" dirty="0"/>
              <a:t>Beskrivelse i datakatalogen: </a:t>
            </a:r>
          </a:p>
          <a:p>
            <a:pPr lvl="2"/>
            <a:r>
              <a:rPr lang="nb-NO" i="1" dirty="0"/>
              <a:t>Vegstrekning hvor sak om endring av klassifisering vil bli vurdert. Kan være omklassifisering, opptak eller nedleggelse av veg, eller omnummerering.</a:t>
            </a:r>
          </a:p>
          <a:p>
            <a:pPr lvl="1"/>
            <a:r>
              <a:rPr lang="nb-NO" dirty="0"/>
              <a:t>Brukes på vanlige vegstrekninger</a:t>
            </a:r>
          </a:p>
          <a:p>
            <a:pPr lvl="1"/>
            <a:r>
              <a:rPr lang="nb-NO" dirty="0"/>
              <a:t>Erstatter dagens vegstatus T og U</a:t>
            </a:r>
          </a:p>
          <a:p>
            <a:endParaRPr lang="nb-NO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nb-NO" dirty="0"/>
              <a:t>Ny </a:t>
            </a:r>
            <a:r>
              <a:rPr lang="nb-NO" dirty="0" err="1"/>
              <a:t>vegreferansemodell</a:t>
            </a:r>
            <a:endParaRPr lang="nb-NO" dirty="0"/>
          </a:p>
          <a:p>
            <a:endParaRPr lang="nb-NO" dirty="0"/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1C1BDA6-6FC7-4031-B0EE-715EEFBF688C}" type="datetime1">
              <a:rPr lang="nb-NO" smtClean="0"/>
              <a:t>01.11.2018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413249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ktangel 1"/>
          <p:cNvSpPr/>
          <p:nvPr/>
        </p:nvSpPr>
        <p:spPr>
          <a:xfrm>
            <a:off x="35496" y="44624"/>
            <a:ext cx="9001000" cy="66247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1C1BDA6-6FC7-4031-B0EE-715EEFBF688C}" type="datetime1">
              <a:rPr lang="nb-NO" smtClean="0"/>
              <a:t>01.11.2018</a:t>
            </a:fld>
            <a:endParaRPr lang="nb-NO"/>
          </a:p>
        </p:txBody>
      </p:sp>
      <p:pic>
        <p:nvPicPr>
          <p:cNvPr id="2054" name="Picture 6" descr="Bilderesultat for ques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26" y="836712"/>
            <a:ext cx="74295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5808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Dagens vegreferanse og oppbygning</a:t>
            </a:r>
            <a:endParaRPr lang="nb-NO" dirty="0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611561" y="1772816"/>
            <a:ext cx="5760639" cy="4293806"/>
          </a:xfrm>
        </p:spPr>
        <p:txBody>
          <a:bodyPr/>
          <a:lstStyle/>
          <a:p>
            <a:r>
              <a:rPr lang="nb-NO" dirty="0" smtClean="0"/>
              <a:t>Har blitt til etter hvert som behov har meldt seg. </a:t>
            </a:r>
          </a:p>
          <a:p>
            <a:r>
              <a:rPr lang="nb-NO" dirty="0"/>
              <a:t>Henger sammen med administrative grenser ved at fylkes- og kommunenummer er egenskap.</a:t>
            </a:r>
          </a:p>
          <a:p>
            <a:r>
              <a:rPr lang="nb-NO" dirty="0" smtClean="0"/>
              <a:t>Vegstatus blander sammen fase i livet og type veg.</a:t>
            </a:r>
          </a:p>
          <a:p>
            <a:r>
              <a:rPr lang="nb-NO" dirty="0" smtClean="0"/>
              <a:t>Flere egenskaper er overflødige, og noen blandes også sammen med andre objekttyper.</a:t>
            </a:r>
          </a:p>
          <a:p>
            <a:r>
              <a:rPr lang="nb-NO" dirty="0" smtClean="0"/>
              <a:t>Dekker ikke et utvidet vegnett for gående og syklende.</a:t>
            </a:r>
          </a:p>
          <a:p>
            <a:endParaRPr lang="nb-NO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nb-NO" dirty="0" smtClean="0"/>
              <a:t>Dagens </a:t>
            </a:r>
            <a:r>
              <a:rPr lang="nb-NO" dirty="0" err="1" smtClean="0"/>
              <a:t>vegreferansemodell</a:t>
            </a:r>
            <a:endParaRPr lang="nb-NO" dirty="0"/>
          </a:p>
        </p:txBody>
      </p:sp>
      <p:pic>
        <p:nvPicPr>
          <p:cNvPr id="7" name="Bilde 6"/>
          <p:cNvPicPr/>
          <p:nvPr/>
        </p:nvPicPr>
        <p:blipFill>
          <a:blip r:embed="rId3"/>
          <a:stretch>
            <a:fillRect/>
          </a:stretch>
        </p:blipFill>
        <p:spPr>
          <a:xfrm>
            <a:off x="3923928" y="4452971"/>
            <a:ext cx="2736303" cy="1773044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0" name="Gruppe 9"/>
          <p:cNvGrpSpPr/>
          <p:nvPr/>
        </p:nvGrpSpPr>
        <p:grpSpPr>
          <a:xfrm>
            <a:off x="6732240" y="2852936"/>
            <a:ext cx="1728192" cy="3451342"/>
            <a:chOff x="6732240" y="2852936"/>
            <a:chExt cx="1728192" cy="3451342"/>
          </a:xfrm>
        </p:grpSpPr>
        <p:pic>
          <p:nvPicPr>
            <p:cNvPr id="6" name="Bilde 5"/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6732240" y="2852936"/>
              <a:ext cx="1728192" cy="3451342"/>
            </a:xfrm>
            <a:prstGeom prst="rect">
              <a:avLst/>
            </a:prstGeom>
          </p:spPr>
        </p:pic>
        <p:sp>
          <p:nvSpPr>
            <p:cNvPr id="8" name="Rektangel 7"/>
            <p:cNvSpPr/>
            <p:nvPr/>
          </p:nvSpPr>
          <p:spPr>
            <a:xfrm>
              <a:off x="7848000" y="5589240"/>
              <a:ext cx="72008" cy="1440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9" name="Rektangel 8"/>
            <p:cNvSpPr/>
            <p:nvPr/>
          </p:nvSpPr>
          <p:spPr>
            <a:xfrm>
              <a:off x="7992017" y="5733256"/>
              <a:ext cx="72008" cy="1440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sp>
        <p:nvSpPr>
          <p:cNvPr id="11" name="Plassholder for dato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nb-NO" dirty="0" smtClean="0"/>
              <a:t>26.06.2018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482516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1278731" y="1058555"/>
            <a:ext cx="7613749" cy="469132"/>
          </a:xfrm>
        </p:spPr>
        <p:txBody>
          <a:bodyPr>
            <a:normAutofit/>
          </a:bodyPr>
          <a:lstStyle/>
          <a:p>
            <a:r>
              <a:rPr lang="nb-NO" sz="2200" dirty="0" smtClean="0"/>
              <a:t>Reformens praktiske betydning for referansesystemet</a:t>
            </a:r>
            <a:endParaRPr lang="nb-NO" sz="2200" dirty="0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971600" y="1777858"/>
            <a:ext cx="4752528" cy="4293806"/>
          </a:xfrm>
        </p:spPr>
        <p:txBody>
          <a:bodyPr>
            <a:normAutofit fontScale="92500" lnSpcReduction="10000"/>
          </a:bodyPr>
          <a:lstStyle/>
          <a:p>
            <a:r>
              <a:rPr lang="nb-NO" dirty="0" smtClean="0"/>
              <a:t>Kommune-/fylkesnummer er en del av den unike </a:t>
            </a:r>
            <a:r>
              <a:rPr lang="nb-NO" dirty="0" err="1" smtClean="0"/>
              <a:t>vegreferansen</a:t>
            </a:r>
            <a:endParaRPr lang="nb-NO" dirty="0" smtClean="0"/>
          </a:p>
          <a:p>
            <a:pPr lvl="1"/>
            <a:r>
              <a:rPr lang="nb-NO" dirty="0" smtClean="0"/>
              <a:t>KPS-veger unik innenfor den enkelte kommune</a:t>
            </a:r>
          </a:p>
          <a:p>
            <a:pPr lvl="1"/>
            <a:r>
              <a:rPr lang="nb-NO" dirty="0" smtClean="0"/>
              <a:t>ERF-veger unike innenfor det enkelte fylke</a:t>
            </a:r>
          </a:p>
          <a:p>
            <a:pPr lvl="1"/>
            <a:r>
              <a:rPr lang="nb-NO" dirty="0" smtClean="0"/>
              <a:t>Må endres for fortsatt å være unik</a:t>
            </a:r>
          </a:p>
          <a:p>
            <a:r>
              <a:rPr lang="nb-NO" dirty="0" smtClean="0"/>
              <a:t>Adressenummer og adressenavn (gatekode og gatenavn) er unik innenfor kommunen</a:t>
            </a:r>
          </a:p>
          <a:p>
            <a:pPr lvl="1"/>
            <a:r>
              <a:rPr lang="nb-NO" dirty="0"/>
              <a:t>E</a:t>
            </a:r>
            <a:r>
              <a:rPr lang="nb-NO" dirty="0" smtClean="0"/>
              <a:t>ndres i matrikkelen (og NVDB) for å være unike innenfor den enkelte kommune</a:t>
            </a:r>
          </a:p>
          <a:p>
            <a:r>
              <a:rPr lang="nb-NO" dirty="0" smtClean="0"/>
              <a:t>Kommunenummer på </a:t>
            </a:r>
            <a:r>
              <a:rPr lang="nb-NO" dirty="0" err="1" smtClean="0"/>
              <a:t>vegnettsgeometrien</a:t>
            </a:r>
            <a:r>
              <a:rPr lang="nb-NO" dirty="0" smtClean="0"/>
              <a:t> må oppdateres </a:t>
            </a:r>
            <a:r>
              <a:rPr lang="nb-NO" dirty="0" err="1" smtClean="0"/>
              <a:t>ihht</a:t>
            </a:r>
            <a:r>
              <a:rPr lang="nb-NO" dirty="0" smtClean="0"/>
              <a:t> nye kommunenummer og grenser</a:t>
            </a:r>
          </a:p>
          <a:p>
            <a:endParaRPr lang="nb-NO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nb-NO" dirty="0"/>
              <a:t>Dagens </a:t>
            </a:r>
            <a:r>
              <a:rPr lang="nb-NO" dirty="0" err="1"/>
              <a:t>vegreferansemodell</a:t>
            </a:r>
            <a:endParaRPr lang="nb-NO" dirty="0"/>
          </a:p>
        </p:txBody>
      </p:sp>
      <p:pic>
        <p:nvPicPr>
          <p:cNvPr id="9" name="Bild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4168" y="1777858"/>
            <a:ext cx="2008056" cy="2011182"/>
          </a:xfrm>
          <a:prstGeom prst="rect">
            <a:avLst/>
          </a:prstGeom>
        </p:spPr>
      </p:pic>
      <p:pic>
        <p:nvPicPr>
          <p:cNvPr id="10" name="Bild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4168" y="3861047"/>
            <a:ext cx="2008056" cy="1959117"/>
          </a:xfrm>
          <a:prstGeom prst="rect">
            <a:avLst/>
          </a:prstGeom>
        </p:spPr>
      </p:pic>
      <p:sp>
        <p:nvSpPr>
          <p:cNvPr id="8" name="Plassholder for dato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nb-NO" dirty="0" smtClean="0"/>
              <a:t>26.06.2018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915213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7984" y="4221088"/>
            <a:ext cx="4139952" cy="2061794"/>
          </a:xfrm>
          <a:prstGeom prst="rect">
            <a:avLst/>
          </a:prstGeom>
        </p:spPr>
      </p:pic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Hva gjør vi med referansesystemet?</a:t>
            </a:r>
            <a:endParaRPr lang="nb-NO" dirty="0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395536" y="1828290"/>
            <a:ext cx="7344816" cy="3544926"/>
          </a:xfrm>
        </p:spPr>
        <p:txBody>
          <a:bodyPr>
            <a:normAutofit fontScale="85000" lnSpcReduction="10000"/>
          </a:bodyPr>
          <a:lstStyle/>
          <a:p>
            <a:r>
              <a:rPr lang="nb-NO" dirty="0" smtClean="0"/>
              <a:t>Lager et nytt </a:t>
            </a:r>
            <a:r>
              <a:rPr lang="nb-NO" dirty="0" err="1" smtClean="0"/>
              <a:t>vegreferansesystem</a:t>
            </a:r>
            <a:r>
              <a:rPr lang="nb-NO" dirty="0" smtClean="0"/>
              <a:t> som er uavhengig av administrative grenser</a:t>
            </a:r>
          </a:p>
          <a:p>
            <a:pPr lvl="1"/>
            <a:r>
              <a:rPr lang="nb-NO" dirty="0" smtClean="0"/>
              <a:t>Gir oss unik vegreferanse for ERF-veger på landsbasis</a:t>
            </a:r>
          </a:p>
          <a:p>
            <a:pPr lvl="2"/>
            <a:r>
              <a:rPr lang="nb-NO" dirty="0" smtClean="0"/>
              <a:t>Unike vegnummer på ERF-veger uavhengig av grenser</a:t>
            </a:r>
          </a:p>
          <a:p>
            <a:pPr lvl="2"/>
            <a:r>
              <a:rPr lang="nb-NO" dirty="0" smtClean="0"/>
              <a:t>For KPS-veger må man vite hvilken kommune man jobber i eller spør etter</a:t>
            </a:r>
          </a:p>
          <a:p>
            <a:pPr lvl="1"/>
            <a:r>
              <a:rPr lang="nb-NO" dirty="0" smtClean="0"/>
              <a:t>Rydder opp i kompleksiteten</a:t>
            </a:r>
          </a:p>
          <a:p>
            <a:pPr lvl="2"/>
            <a:r>
              <a:rPr lang="nb-NO" dirty="0" smtClean="0"/>
              <a:t>Blander ikke sammen type veg og fase i livet som i dag</a:t>
            </a:r>
          </a:p>
          <a:p>
            <a:pPr lvl="2"/>
            <a:r>
              <a:rPr lang="nb-NO" dirty="0" smtClean="0"/>
              <a:t>Tar bort overflødige egenskaper</a:t>
            </a:r>
          </a:p>
          <a:p>
            <a:r>
              <a:rPr lang="nb-NO" dirty="0" smtClean="0"/>
              <a:t>Det legges det til rette for et utvidet vegnett for gående og syklende</a:t>
            </a:r>
          </a:p>
          <a:p>
            <a:r>
              <a:rPr lang="nb-NO" dirty="0" smtClean="0"/>
              <a:t>I tillegg vil vegnettet heretter håndteres gjennom de nye </a:t>
            </a:r>
            <a:r>
              <a:rPr lang="nb-NO" dirty="0" err="1" smtClean="0"/>
              <a:t>API’ene</a:t>
            </a:r>
            <a:r>
              <a:rPr lang="nb-NO" dirty="0" smtClean="0"/>
              <a:t> til NVDB</a:t>
            </a:r>
          </a:p>
          <a:p>
            <a:pPr lvl="1"/>
            <a:r>
              <a:rPr lang="nb-NO" dirty="0" smtClean="0"/>
              <a:t>NVDB Studio blir historisk</a:t>
            </a:r>
          </a:p>
          <a:p>
            <a:pPr lvl="1"/>
            <a:r>
              <a:rPr lang="nb-NO" dirty="0" smtClean="0"/>
              <a:t>Alle som leser eller skriver data</a:t>
            </a:r>
          </a:p>
          <a:p>
            <a:pPr marL="442987" lvl="2" indent="0">
              <a:buNone/>
            </a:pPr>
            <a:r>
              <a:rPr lang="nb-NO" dirty="0"/>
              <a:t> </a:t>
            </a:r>
            <a:r>
              <a:rPr lang="nb-NO" dirty="0" smtClean="0"/>
              <a:t> til NVDB må bruke de nye </a:t>
            </a:r>
            <a:r>
              <a:rPr lang="nb-NO" dirty="0" err="1" smtClean="0"/>
              <a:t>API’ene</a:t>
            </a:r>
            <a:r>
              <a:rPr lang="nb-NO" dirty="0" smtClean="0"/>
              <a:t>.</a:t>
            </a:r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nb-NO" dirty="0"/>
              <a:t>Ny </a:t>
            </a:r>
            <a:r>
              <a:rPr lang="nb-NO" dirty="0" err="1"/>
              <a:t>vegreferansemodell</a:t>
            </a:r>
            <a:endParaRPr lang="nb-NO" dirty="0"/>
          </a:p>
        </p:txBody>
      </p:sp>
      <p:sp>
        <p:nvSpPr>
          <p:cNvPr id="8" name="Plassholder for dato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nb-NO" dirty="0" smtClean="0"/>
              <a:t>26.06.2018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821711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000"/>
                            </p:stCondLst>
                            <p:childTnLst>
                              <p:par>
                                <p:cTn id="5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500"/>
                            </p:stCondLst>
                            <p:childTnLst>
                              <p:par>
                                <p:cTn id="6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b-NO" dirty="0" smtClean="0"/>
              <a:t>Basisnettetverket – kjernen i referansesystemet</a:t>
            </a:r>
            <a:endParaRPr lang="nb-NO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nb-NO" dirty="0" smtClean="0"/>
              <a:t>Ny </a:t>
            </a:r>
            <a:r>
              <a:rPr lang="nb-NO" dirty="0" err="1" smtClean="0"/>
              <a:t>vegreferansemodell</a:t>
            </a:r>
            <a:endParaRPr lang="nb-NO" dirty="0"/>
          </a:p>
        </p:txBody>
      </p:sp>
      <p:graphicFrame>
        <p:nvGraphicFramePr>
          <p:cNvPr id="116" name="Tabell 1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4278461"/>
              </p:ext>
            </p:extLst>
          </p:nvPr>
        </p:nvGraphicFramePr>
        <p:xfrm>
          <a:off x="475252" y="3567040"/>
          <a:ext cx="2702466" cy="14775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2676"/>
                <a:gridCol w="524157"/>
                <a:gridCol w="504056"/>
                <a:gridCol w="1081577"/>
              </a:tblGrid>
              <a:tr h="350235">
                <a:tc>
                  <a:txBody>
                    <a:bodyPr/>
                    <a:lstStyle/>
                    <a:p>
                      <a:r>
                        <a:rPr lang="nb-NO" sz="800" dirty="0" smtClean="0"/>
                        <a:t>Lenke-sekvens</a:t>
                      </a:r>
                      <a:endParaRPr lang="nb-NO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sz="800" dirty="0" smtClean="0"/>
                        <a:t>Start-</a:t>
                      </a:r>
                    </a:p>
                    <a:p>
                      <a:r>
                        <a:rPr lang="nb-NO" sz="800" dirty="0" smtClean="0"/>
                        <a:t>node</a:t>
                      </a:r>
                      <a:endParaRPr lang="nb-NO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sz="800" dirty="0" smtClean="0"/>
                        <a:t>Slutt-</a:t>
                      </a:r>
                    </a:p>
                    <a:p>
                      <a:r>
                        <a:rPr lang="nb-NO" sz="800" dirty="0" smtClean="0"/>
                        <a:t>node</a:t>
                      </a:r>
                      <a:endParaRPr lang="nb-NO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sz="800" dirty="0" smtClean="0"/>
                        <a:t>Lenker</a:t>
                      </a:r>
                      <a:endParaRPr lang="nb-NO" sz="800" dirty="0"/>
                    </a:p>
                  </a:txBody>
                  <a:tcPr/>
                </a:tc>
              </a:tr>
              <a:tr h="225470">
                <a:tc>
                  <a:txBody>
                    <a:bodyPr/>
                    <a:lstStyle/>
                    <a:p>
                      <a:r>
                        <a:rPr lang="nb-NO" sz="800" dirty="0" smtClean="0"/>
                        <a:t>LS1</a:t>
                      </a:r>
                      <a:endParaRPr lang="nb-NO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sz="800" dirty="0" smtClean="0"/>
                        <a:t>N1</a:t>
                      </a:r>
                      <a:endParaRPr lang="nb-NO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sz="800" dirty="0" smtClean="0"/>
                        <a:t>N2</a:t>
                      </a:r>
                      <a:endParaRPr lang="nb-NO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sz="800" dirty="0" smtClean="0"/>
                        <a:t>L1, L2, L3, L4</a:t>
                      </a:r>
                      <a:endParaRPr lang="nb-NO" sz="800" dirty="0"/>
                    </a:p>
                  </a:txBody>
                  <a:tcPr/>
                </a:tc>
              </a:tr>
              <a:tr h="225470">
                <a:tc>
                  <a:txBody>
                    <a:bodyPr/>
                    <a:lstStyle/>
                    <a:p>
                      <a:r>
                        <a:rPr lang="nb-NO" sz="800" dirty="0" smtClean="0"/>
                        <a:t>LS2</a:t>
                      </a:r>
                      <a:endParaRPr lang="nb-NO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sz="800" dirty="0" smtClean="0"/>
                        <a:t>N3</a:t>
                      </a:r>
                      <a:endParaRPr lang="nb-NO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sz="800" dirty="0" smtClean="0"/>
                        <a:t>N4</a:t>
                      </a:r>
                      <a:endParaRPr lang="nb-NO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sz="800" dirty="0" smtClean="0"/>
                        <a:t>L5</a:t>
                      </a:r>
                      <a:endParaRPr lang="nb-NO" sz="800" dirty="0"/>
                    </a:p>
                  </a:txBody>
                  <a:tcPr/>
                </a:tc>
              </a:tr>
              <a:tr h="225470">
                <a:tc>
                  <a:txBody>
                    <a:bodyPr/>
                    <a:lstStyle/>
                    <a:p>
                      <a:r>
                        <a:rPr lang="nb-NO" sz="800" dirty="0" smtClean="0"/>
                        <a:t>LS3</a:t>
                      </a:r>
                      <a:endParaRPr lang="nb-NO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sz="800" dirty="0" smtClean="0"/>
                        <a:t>N5</a:t>
                      </a:r>
                      <a:endParaRPr lang="nb-NO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sz="800" dirty="0" smtClean="0"/>
                        <a:t>N6</a:t>
                      </a:r>
                      <a:endParaRPr lang="nb-NO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sz="800" dirty="0" smtClean="0"/>
                        <a:t>L6, L7</a:t>
                      </a:r>
                      <a:endParaRPr lang="nb-NO" sz="800" dirty="0"/>
                    </a:p>
                  </a:txBody>
                  <a:tcPr/>
                </a:tc>
              </a:tr>
              <a:tr h="225470">
                <a:tc>
                  <a:txBody>
                    <a:bodyPr/>
                    <a:lstStyle/>
                    <a:p>
                      <a:r>
                        <a:rPr lang="nb-NO" sz="800" dirty="0" smtClean="0"/>
                        <a:t>LS4</a:t>
                      </a:r>
                      <a:endParaRPr lang="nb-NO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sz="800" dirty="0" smtClean="0"/>
                        <a:t>N7</a:t>
                      </a:r>
                      <a:endParaRPr lang="nb-NO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sz="800" dirty="0" smtClean="0"/>
                        <a:t>N8</a:t>
                      </a:r>
                      <a:endParaRPr lang="nb-NO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sz="800" dirty="0" smtClean="0"/>
                        <a:t>L8, L9</a:t>
                      </a:r>
                      <a:endParaRPr lang="nb-NO" sz="800" dirty="0"/>
                    </a:p>
                  </a:txBody>
                  <a:tcPr/>
                </a:tc>
              </a:tr>
              <a:tr h="225470">
                <a:tc>
                  <a:txBody>
                    <a:bodyPr/>
                    <a:lstStyle/>
                    <a:p>
                      <a:r>
                        <a:rPr lang="nb-NO" sz="800" dirty="0" smtClean="0"/>
                        <a:t>LS5</a:t>
                      </a:r>
                      <a:endParaRPr lang="nb-NO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sz="800" dirty="0" smtClean="0"/>
                        <a:t>N9</a:t>
                      </a:r>
                      <a:endParaRPr lang="nb-NO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sz="800" dirty="0" smtClean="0"/>
                        <a:t>N10</a:t>
                      </a:r>
                      <a:endParaRPr lang="nb-NO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sz="800" dirty="0" smtClean="0"/>
                        <a:t>L10</a:t>
                      </a:r>
                      <a:endParaRPr lang="nb-NO" sz="800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36" name="Gruppe 35"/>
          <p:cNvGrpSpPr/>
          <p:nvPr/>
        </p:nvGrpSpPr>
        <p:grpSpPr>
          <a:xfrm>
            <a:off x="3563473" y="1749335"/>
            <a:ext cx="2365784" cy="4606412"/>
            <a:chOff x="942584" y="1752644"/>
            <a:chExt cx="2365784" cy="4606412"/>
          </a:xfrm>
        </p:grpSpPr>
        <p:grpSp>
          <p:nvGrpSpPr>
            <p:cNvPr id="117" name="Gruppe 116"/>
            <p:cNvGrpSpPr/>
            <p:nvPr/>
          </p:nvGrpSpPr>
          <p:grpSpPr>
            <a:xfrm>
              <a:off x="955821" y="1752644"/>
              <a:ext cx="2352547" cy="4127278"/>
              <a:chOff x="1004570" y="1945141"/>
              <a:chExt cx="2352547" cy="4127278"/>
            </a:xfrm>
          </p:grpSpPr>
          <p:grpSp>
            <p:nvGrpSpPr>
              <p:cNvPr id="54" name="Gruppe 53"/>
              <p:cNvGrpSpPr/>
              <p:nvPr/>
            </p:nvGrpSpPr>
            <p:grpSpPr>
              <a:xfrm>
                <a:off x="1743590" y="2042365"/>
                <a:ext cx="1255556" cy="3943531"/>
                <a:chOff x="4402838" y="2044427"/>
                <a:chExt cx="1255556" cy="3943531"/>
              </a:xfrm>
            </p:grpSpPr>
            <p:cxnSp>
              <p:nvCxnSpPr>
                <p:cNvPr id="65" name="Rett linje 64"/>
                <p:cNvCxnSpPr/>
                <p:nvPr/>
              </p:nvCxnSpPr>
              <p:spPr>
                <a:xfrm flipV="1">
                  <a:off x="4402838" y="2044427"/>
                  <a:ext cx="1866" cy="3943531"/>
                </a:xfrm>
                <a:prstGeom prst="line">
                  <a:avLst/>
                </a:prstGeom>
                <a:ln w="635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Rett linje 65"/>
                <p:cNvCxnSpPr/>
                <p:nvPr/>
              </p:nvCxnSpPr>
              <p:spPr>
                <a:xfrm flipV="1">
                  <a:off x="4404703" y="3629674"/>
                  <a:ext cx="1253691" cy="1115801"/>
                </a:xfrm>
                <a:prstGeom prst="line">
                  <a:avLst/>
                </a:prstGeom>
                <a:ln w="635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7" name="Frihåndsform 66"/>
                <p:cNvSpPr/>
                <p:nvPr/>
              </p:nvSpPr>
              <p:spPr>
                <a:xfrm>
                  <a:off x="4421850" y="2705378"/>
                  <a:ext cx="147633" cy="1409061"/>
                </a:xfrm>
                <a:custGeom>
                  <a:avLst/>
                  <a:gdLst>
                    <a:gd name="connsiteX0" fmla="*/ 0 w 191910"/>
                    <a:gd name="connsiteY0" fmla="*/ 1878227 h 1878227"/>
                    <a:gd name="connsiteX1" fmla="*/ 156519 w 191910"/>
                    <a:gd name="connsiteY1" fmla="*/ 1779373 h 1878227"/>
                    <a:gd name="connsiteX2" fmla="*/ 189470 w 191910"/>
                    <a:gd name="connsiteY2" fmla="*/ 1433384 h 1878227"/>
                    <a:gd name="connsiteX3" fmla="*/ 189470 w 191910"/>
                    <a:gd name="connsiteY3" fmla="*/ 1194487 h 1878227"/>
                    <a:gd name="connsiteX4" fmla="*/ 189470 w 191910"/>
                    <a:gd name="connsiteY4" fmla="*/ 996779 h 1878227"/>
                    <a:gd name="connsiteX5" fmla="*/ 189470 w 191910"/>
                    <a:gd name="connsiteY5" fmla="*/ 749644 h 1878227"/>
                    <a:gd name="connsiteX6" fmla="*/ 181232 w 191910"/>
                    <a:gd name="connsiteY6" fmla="*/ 584887 h 1878227"/>
                    <a:gd name="connsiteX7" fmla="*/ 181232 w 191910"/>
                    <a:gd name="connsiteY7" fmla="*/ 214184 h 1878227"/>
                    <a:gd name="connsiteX8" fmla="*/ 90616 w 191910"/>
                    <a:gd name="connsiteY8" fmla="*/ 98854 h 1878227"/>
                    <a:gd name="connsiteX9" fmla="*/ 24713 w 191910"/>
                    <a:gd name="connsiteY9" fmla="*/ 24714 h 1878227"/>
                    <a:gd name="connsiteX10" fmla="*/ 0 w 191910"/>
                    <a:gd name="connsiteY10" fmla="*/ 0 h 18782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91910" h="1878227">
                      <a:moveTo>
                        <a:pt x="0" y="1878227"/>
                      </a:moveTo>
                      <a:cubicBezTo>
                        <a:pt x="62470" y="1865870"/>
                        <a:pt x="124941" y="1853513"/>
                        <a:pt x="156519" y="1779373"/>
                      </a:cubicBezTo>
                      <a:cubicBezTo>
                        <a:pt x="188097" y="1705233"/>
                        <a:pt x="183978" y="1530865"/>
                        <a:pt x="189470" y="1433384"/>
                      </a:cubicBezTo>
                      <a:cubicBezTo>
                        <a:pt x="194962" y="1335903"/>
                        <a:pt x="189470" y="1194487"/>
                        <a:pt x="189470" y="1194487"/>
                      </a:cubicBezTo>
                      <a:lnTo>
                        <a:pt x="189470" y="996779"/>
                      </a:lnTo>
                      <a:cubicBezTo>
                        <a:pt x="189470" y="922639"/>
                        <a:pt x="190843" y="818293"/>
                        <a:pt x="189470" y="749644"/>
                      </a:cubicBezTo>
                      <a:cubicBezTo>
                        <a:pt x="188097" y="680995"/>
                        <a:pt x="182605" y="674130"/>
                        <a:pt x="181232" y="584887"/>
                      </a:cubicBezTo>
                      <a:cubicBezTo>
                        <a:pt x="179859" y="495644"/>
                        <a:pt x="196335" y="295189"/>
                        <a:pt x="181232" y="214184"/>
                      </a:cubicBezTo>
                      <a:cubicBezTo>
                        <a:pt x="166129" y="133179"/>
                        <a:pt x="116702" y="130432"/>
                        <a:pt x="90616" y="98854"/>
                      </a:cubicBezTo>
                      <a:cubicBezTo>
                        <a:pt x="64530" y="67276"/>
                        <a:pt x="39816" y="41190"/>
                        <a:pt x="24713" y="24714"/>
                      </a:cubicBezTo>
                      <a:cubicBezTo>
                        <a:pt x="9610" y="8238"/>
                        <a:pt x="4805" y="4119"/>
                        <a:pt x="0" y="0"/>
                      </a:cubicBezTo>
                    </a:path>
                  </a:pathLst>
                </a:custGeom>
                <a:noFill/>
                <a:ln w="38100">
                  <a:solidFill>
                    <a:srgbClr val="FF0000"/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b-NO"/>
                </a:p>
              </p:txBody>
            </p:sp>
            <p:sp>
              <p:nvSpPr>
                <p:cNvPr id="68" name="Frihåndsform 67"/>
                <p:cNvSpPr/>
                <p:nvPr/>
              </p:nvSpPr>
              <p:spPr>
                <a:xfrm>
                  <a:off x="4573944" y="2878421"/>
                  <a:ext cx="259827" cy="834312"/>
                </a:xfrm>
                <a:custGeom>
                  <a:avLst/>
                  <a:gdLst>
                    <a:gd name="connsiteX0" fmla="*/ 0 w 337751"/>
                    <a:gd name="connsiteY0" fmla="*/ 1112108 h 1112108"/>
                    <a:gd name="connsiteX1" fmla="*/ 181232 w 337751"/>
                    <a:gd name="connsiteY1" fmla="*/ 897924 h 1112108"/>
                    <a:gd name="connsiteX2" fmla="*/ 247135 w 337751"/>
                    <a:gd name="connsiteY2" fmla="*/ 683740 h 1112108"/>
                    <a:gd name="connsiteX3" fmla="*/ 280086 w 337751"/>
                    <a:gd name="connsiteY3" fmla="*/ 469557 h 1112108"/>
                    <a:gd name="connsiteX4" fmla="*/ 263611 w 337751"/>
                    <a:gd name="connsiteY4" fmla="*/ 271848 h 1112108"/>
                    <a:gd name="connsiteX5" fmla="*/ 337751 w 337751"/>
                    <a:gd name="connsiteY5" fmla="*/ 0 h 11121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37751" h="1112108">
                      <a:moveTo>
                        <a:pt x="0" y="1112108"/>
                      </a:moveTo>
                      <a:cubicBezTo>
                        <a:pt x="70021" y="1040713"/>
                        <a:pt x="140043" y="969319"/>
                        <a:pt x="181232" y="897924"/>
                      </a:cubicBezTo>
                      <a:cubicBezTo>
                        <a:pt x="222421" y="826529"/>
                        <a:pt x="230659" y="755134"/>
                        <a:pt x="247135" y="683740"/>
                      </a:cubicBezTo>
                      <a:cubicBezTo>
                        <a:pt x="263611" y="612346"/>
                        <a:pt x="277340" y="538206"/>
                        <a:pt x="280086" y="469557"/>
                      </a:cubicBezTo>
                      <a:cubicBezTo>
                        <a:pt x="282832" y="400908"/>
                        <a:pt x="254000" y="350107"/>
                        <a:pt x="263611" y="271848"/>
                      </a:cubicBezTo>
                      <a:cubicBezTo>
                        <a:pt x="273222" y="193589"/>
                        <a:pt x="305486" y="96794"/>
                        <a:pt x="337751" y="0"/>
                      </a:cubicBezTo>
                    </a:path>
                  </a:pathLst>
                </a:custGeom>
                <a:noFill/>
                <a:ln w="38100">
                  <a:solidFill>
                    <a:srgbClr val="FF0000"/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b-NO"/>
                </a:p>
              </p:txBody>
            </p:sp>
            <p:sp>
              <p:nvSpPr>
                <p:cNvPr id="69" name="Frihåndsform 68"/>
                <p:cNvSpPr/>
                <p:nvPr/>
              </p:nvSpPr>
              <p:spPr>
                <a:xfrm>
                  <a:off x="4770398" y="2983482"/>
                  <a:ext cx="443607" cy="457327"/>
                </a:xfrm>
                <a:custGeom>
                  <a:avLst/>
                  <a:gdLst>
                    <a:gd name="connsiteX0" fmla="*/ 0 w 576648"/>
                    <a:gd name="connsiteY0" fmla="*/ 609600 h 609600"/>
                    <a:gd name="connsiteX1" fmla="*/ 189470 w 576648"/>
                    <a:gd name="connsiteY1" fmla="*/ 527222 h 609600"/>
                    <a:gd name="connsiteX2" fmla="*/ 337751 w 576648"/>
                    <a:gd name="connsiteY2" fmla="*/ 453081 h 609600"/>
                    <a:gd name="connsiteX3" fmla="*/ 494270 w 576648"/>
                    <a:gd name="connsiteY3" fmla="*/ 238897 h 609600"/>
                    <a:gd name="connsiteX4" fmla="*/ 543697 w 576648"/>
                    <a:gd name="connsiteY4" fmla="*/ 131805 h 609600"/>
                    <a:gd name="connsiteX5" fmla="*/ 576648 w 576648"/>
                    <a:gd name="connsiteY5" fmla="*/ 0 h 609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76648" h="609600">
                      <a:moveTo>
                        <a:pt x="0" y="609600"/>
                      </a:moveTo>
                      <a:cubicBezTo>
                        <a:pt x="67962" y="579394"/>
                        <a:pt x="133178" y="553308"/>
                        <a:pt x="189470" y="527222"/>
                      </a:cubicBezTo>
                      <a:cubicBezTo>
                        <a:pt x="245762" y="501135"/>
                        <a:pt x="286951" y="501135"/>
                        <a:pt x="337751" y="453081"/>
                      </a:cubicBezTo>
                      <a:cubicBezTo>
                        <a:pt x="388551" y="405027"/>
                        <a:pt x="459946" y="292443"/>
                        <a:pt x="494270" y="238897"/>
                      </a:cubicBezTo>
                      <a:cubicBezTo>
                        <a:pt x="528594" y="185351"/>
                        <a:pt x="529967" y="171621"/>
                        <a:pt x="543697" y="131805"/>
                      </a:cubicBezTo>
                      <a:cubicBezTo>
                        <a:pt x="557427" y="91989"/>
                        <a:pt x="567037" y="45994"/>
                        <a:pt x="576648" y="0"/>
                      </a:cubicBezTo>
                    </a:path>
                  </a:pathLst>
                </a:custGeom>
                <a:noFill/>
                <a:ln w="38100">
                  <a:solidFill>
                    <a:srgbClr val="FF0000"/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b-NO"/>
                </a:p>
              </p:txBody>
            </p:sp>
          </p:grpSp>
          <p:sp>
            <p:nvSpPr>
              <p:cNvPr id="55" name="Ellipse 54"/>
              <p:cNvSpPr/>
              <p:nvPr/>
            </p:nvSpPr>
            <p:spPr>
              <a:xfrm>
                <a:off x="1691680" y="2001777"/>
                <a:ext cx="103820" cy="115168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b-NO"/>
              </a:p>
            </p:txBody>
          </p:sp>
          <p:sp>
            <p:nvSpPr>
              <p:cNvPr id="58" name="Ellipse 57"/>
              <p:cNvSpPr/>
              <p:nvPr/>
            </p:nvSpPr>
            <p:spPr>
              <a:xfrm>
                <a:off x="1701387" y="4651060"/>
                <a:ext cx="103820" cy="115168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b-NO"/>
              </a:p>
            </p:txBody>
          </p:sp>
          <p:sp>
            <p:nvSpPr>
              <p:cNvPr id="59" name="Ellipse 58"/>
              <p:cNvSpPr/>
              <p:nvPr/>
            </p:nvSpPr>
            <p:spPr>
              <a:xfrm>
                <a:off x="1701387" y="5907113"/>
                <a:ext cx="103820" cy="115168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b-NO"/>
              </a:p>
            </p:txBody>
          </p:sp>
          <p:sp>
            <p:nvSpPr>
              <p:cNvPr id="64" name="Ellipse 63"/>
              <p:cNvSpPr/>
              <p:nvPr/>
            </p:nvSpPr>
            <p:spPr>
              <a:xfrm>
                <a:off x="2936443" y="3570028"/>
                <a:ext cx="103820" cy="115168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b-NO"/>
              </a:p>
            </p:txBody>
          </p:sp>
          <p:cxnSp>
            <p:nvCxnSpPr>
              <p:cNvPr id="71" name="Rett linje 70"/>
              <p:cNvCxnSpPr/>
              <p:nvPr/>
            </p:nvCxnSpPr>
            <p:spPr>
              <a:xfrm flipV="1">
                <a:off x="1663611" y="2027591"/>
                <a:ext cx="5497" cy="3946054"/>
              </a:xfrm>
              <a:prstGeom prst="line">
                <a:avLst/>
              </a:prstGeom>
              <a:ln w="19050">
                <a:solidFill>
                  <a:srgbClr val="AC6A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2" name="Frihåndsform 71"/>
              <p:cNvSpPr/>
              <p:nvPr/>
            </p:nvSpPr>
            <p:spPr>
              <a:xfrm>
                <a:off x="1718377" y="2710829"/>
                <a:ext cx="147633" cy="1409061"/>
              </a:xfrm>
              <a:custGeom>
                <a:avLst/>
                <a:gdLst>
                  <a:gd name="connsiteX0" fmla="*/ 0 w 191910"/>
                  <a:gd name="connsiteY0" fmla="*/ 1878227 h 1878227"/>
                  <a:gd name="connsiteX1" fmla="*/ 156519 w 191910"/>
                  <a:gd name="connsiteY1" fmla="*/ 1779373 h 1878227"/>
                  <a:gd name="connsiteX2" fmla="*/ 189470 w 191910"/>
                  <a:gd name="connsiteY2" fmla="*/ 1433384 h 1878227"/>
                  <a:gd name="connsiteX3" fmla="*/ 189470 w 191910"/>
                  <a:gd name="connsiteY3" fmla="*/ 1194487 h 1878227"/>
                  <a:gd name="connsiteX4" fmla="*/ 189470 w 191910"/>
                  <a:gd name="connsiteY4" fmla="*/ 996779 h 1878227"/>
                  <a:gd name="connsiteX5" fmla="*/ 189470 w 191910"/>
                  <a:gd name="connsiteY5" fmla="*/ 749644 h 1878227"/>
                  <a:gd name="connsiteX6" fmla="*/ 181232 w 191910"/>
                  <a:gd name="connsiteY6" fmla="*/ 584887 h 1878227"/>
                  <a:gd name="connsiteX7" fmla="*/ 181232 w 191910"/>
                  <a:gd name="connsiteY7" fmla="*/ 214184 h 1878227"/>
                  <a:gd name="connsiteX8" fmla="*/ 90616 w 191910"/>
                  <a:gd name="connsiteY8" fmla="*/ 98854 h 1878227"/>
                  <a:gd name="connsiteX9" fmla="*/ 24713 w 191910"/>
                  <a:gd name="connsiteY9" fmla="*/ 24714 h 1878227"/>
                  <a:gd name="connsiteX10" fmla="*/ 0 w 191910"/>
                  <a:gd name="connsiteY10" fmla="*/ 0 h 18782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91910" h="1878227">
                    <a:moveTo>
                      <a:pt x="0" y="1878227"/>
                    </a:moveTo>
                    <a:cubicBezTo>
                      <a:pt x="62470" y="1865870"/>
                      <a:pt x="124941" y="1853513"/>
                      <a:pt x="156519" y="1779373"/>
                    </a:cubicBezTo>
                    <a:cubicBezTo>
                      <a:pt x="188097" y="1705233"/>
                      <a:pt x="183978" y="1530865"/>
                      <a:pt x="189470" y="1433384"/>
                    </a:cubicBezTo>
                    <a:cubicBezTo>
                      <a:pt x="194962" y="1335903"/>
                      <a:pt x="189470" y="1194487"/>
                      <a:pt x="189470" y="1194487"/>
                    </a:cubicBezTo>
                    <a:lnTo>
                      <a:pt x="189470" y="996779"/>
                    </a:lnTo>
                    <a:cubicBezTo>
                      <a:pt x="189470" y="922639"/>
                      <a:pt x="190843" y="818293"/>
                      <a:pt x="189470" y="749644"/>
                    </a:cubicBezTo>
                    <a:cubicBezTo>
                      <a:pt x="188097" y="680995"/>
                      <a:pt x="182605" y="674130"/>
                      <a:pt x="181232" y="584887"/>
                    </a:cubicBezTo>
                    <a:cubicBezTo>
                      <a:pt x="179859" y="495644"/>
                      <a:pt x="196335" y="295189"/>
                      <a:pt x="181232" y="214184"/>
                    </a:cubicBezTo>
                    <a:cubicBezTo>
                      <a:pt x="166129" y="133179"/>
                      <a:pt x="116702" y="130432"/>
                      <a:pt x="90616" y="98854"/>
                    </a:cubicBezTo>
                    <a:cubicBezTo>
                      <a:pt x="64530" y="67276"/>
                      <a:pt x="39816" y="41190"/>
                      <a:pt x="24713" y="24714"/>
                    </a:cubicBezTo>
                    <a:cubicBezTo>
                      <a:pt x="9610" y="8238"/>
                      <a:pt x="4805" y="4119"/>
                      <a:pt x="0" y="0"/>
                    </a:cubicBezTo>
                  </a:path>
                </a:pathLst>
              </a:custGeom>
              <a:noFill/>
              <a:ln w="19050">
                <a:solidFill>
                  <a:srgbClr val="AC6A0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b-NO"/>
              </a:p>
            </p:txBody>
          </p:sp>
          <p:sp>
            <p:nvSpPr>
              <p:cNvPr id="73" name="Frihåndsform 72"/>
              <p:cNvSpPr/>
              <p:nvPr/>
            </p:nvSpPr>
            <p:spPr>
              <a:xfrm>
                <a:off x="1873144" y="2855263"/>
                <a:ext cx="259827" cy="834312"/>
              </a:xfrm>
              <a:custGeom>
                <a:avLst/>
                <a:gdLst>
                  <a:gd name="connsiteX0" fmla="*/ 0 w 337751"/>
                  <a:gd name="connsiteY0" fmla="*/ 1112108 h 1112108"/>
                  <a:gd name="connsiteX1" fmla="*/ 181232 w 337751"/>
                  <a:gd name="connsiteY1" fmla="*/ 897924 h 1112108"/>
                  <a:gd name="connsiteX2" fmla="*/ 247135 w 337751"/>
                  <a:gd name="connsiteY2" fmla="*/ 683740 h 1112108"/>
                  <a:gd name="connsiteX3" fmla="*/ 280086 w 337751"/>
                  <a:gd name="connsiteY3" fmla="*/ 469557 h 1112108"/>
                  <a:gd name="connsiteX4" fmla="*/ 263611 w 337751"/>
                  <a:gd name="connsiteY4" fmla="*/ 271848 h 1112108"/>
                  <a:gd name="connsiteX5" fmla="*/ 337751 w 337751"/>
                  <a:gd name="connsiteY5" fmla="*/ 0 h 11121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37751" h="1112108">
                    <a:moveTo>
                      <a:pt x="0" y="1112108"/>
                    </a:moveTo>
                    <a:cubicBezTo>
                      <a:pt x="70021" y="1040713"/>
                      <a:pt x="140043" y="969319"/>
                      <a:pt x="181232" y="897924"/>
                    </a:cubicBezTo>
                    <a:cubicBezTo>
                      <a:pt x="222421" y="826529"/>
                      <a:pt x="230659" y="755134"/>
                      <a:pt x="247135" y="683740"/>
                    </a:cubicBezTo>
                    <a:cubicBezTo>
                      <a:pt x="263611" y="612346"/>
                      <a:pt x="277340" y="538206"/>
                      <a:pt x="280086" y="469557"/>
                    </a:cubicBezTo>
                    <a:cubicBezTo>
                      <a:pt x="282832" y="400908"/>
                      <a:pt x="254000" y="350107"/>
                      <a:pt x="263611" y="271848"/>
                    </a:cubicBezTo>
                    <a:cubicBezTo>
                      <a:pt x="273222" y="193589"/>
                      <a:pt x="305486" y="96794"/>
                      <a:pt x="337751" y="0"/>
                    </a:cubicBezTo>
                  </a:path>
                </a:pathLst>
              </a:custGeom>
              <a:noFill/>
              <a:ln w="19050">
                <a:solidFill>
                  <a:srgbClr val="AC6A0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b-NO"/>
              </a:p>
            </p:txBody>
          </p:sp>
          <p:sp>
            <p:nvSpPr>
              <p:cNvPr id="74" name="Frihåndsform 73"/>
              <p:cNvSpPr/>
              <p:nvPr/>
            </p:nvSpPr>
            <p:spPr>
              <a:xfrm>
                <a:off x="2130853" y="3030651"/>
                <a:ext cx="443607" cy="457327"/>
              </a:xfrm>
              <a:custGeom>
                <a:avLst/>
                <a:gdLst>
                  <a:gd name="connsiteX0" fmla="*/ 0 w 576648"/>
                  <a:gd name="connsiteY0" fmla="*/ 609600 h 609600"/>
                  <a:gd name="connsiteX1" fmla="*/ 189470 w 576648"/>
                  <a:gd name="connsiteY1" fmla="*/ 527222 h 609600"/>
                  <a:gd name="connsiteX2" fmla="*/ 337751 w 576648"/>
                  <a:gd name="connsiteY2" fmla="*/ 453081 h 609600"/>
                  <a:gd name="connsiteX3" fmla="*/ 494270 w 576648"/>
                  <a:gd name="connsiteY3" fmla="*/ 238897 h 609600"/>
                  <a:gd name="connsiteX4" fmla="*/ 543697 w 576648"/>
                  <a:gd name="connsiteY4" fmla="*/ 131805 h 609600"/>
                  <a:gd name="connsiteX5" fmla="*/ 576648 w 576648"/>
                  <a:gd name="connsiteY5" fmla="*/ 0 h 609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76648" h="609600">
                    <a:moveTo>
                      <a:pt x="0" y="609600"/>
                    </a:moveTo>
                    <a:cubicBezTo>
                      <a:pt x="67962" y="579394"/>
                      <a:pt x="133178" y="553308"/>
                      <a:pt x="189470" y="527222"/>
                    </a:cubicBezTo>
                    <a:cubicBezTo>
                      <a:pt x="245762" y="501135"/>
                      <a:pt x="286951" y="501135"/>
                      <a:pt x="337751" y="453081"/>
                    </a:cubicBezTo>
                    <a:cubicBezTo>
                      <a:pt x="388551" y="405027"/>
                      <a:pt x="459946" y="292443"/>
                      <a:pt x="494270" y="238897"/>
                    </a:cubicBezTo>
                    <a:cubicBezTo>
                      <a:pt x="528594" y="185351"/>
                      <a:pt x="529967" y="171621"/>
                      <a:pt x="543697" y="131805"/>
                    </a:cubicBezTo>
                    <a:cubicBezTo>
                      <a:pt x="557427" y="91989"/>
                      <a:pt x="567037" y="45994"/>
                      <a:pt x="576648" y="0"/>
                    </a:cubicBezTo>
                  </a:path>
                </a:pathLst>
              </a:custGeom>
              <a:noFill/>
              <a:ln w="19050" cmpd="sng">
                <a:solidFill>
                  <a:srgbClr val="AC6A0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b-NO"/>
              </a:p>
            </p:txBody>
          </p:sp>
          <p:cxnSp>
            <p:nvCxnSpPr>
              <p:cNvPr id="75" name="Rett linje 74"/>
              <p:cNvCxnSpPr/>
              <p:nvPr/>
            </p:nvCxnSpPr>
            <p:spPr>
              <a:xfrm flipV="1">
                <a:off x="1807745" y="3668804"/>
                <a:ext cx="1253691" cy="1115801"/>
              </a:xfrm>
              <a:prstGeom prst="line">
                <a:avLst/>
              </a:prstGeom>
              <a:ln w="19050">
                <a:solidFill>
                  <a:srgbClr val="AC6A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" name="Ellipse 55"/>
              <p:cNvSpPr/>
              <p:nvPr/>
            </p:nvSpPr>
            <p:spPr>
              <a:xfrm>
                <a:off x="1701387" y="2660757"/>
                <a:ext cx="103820" cy="115168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b-NO"/>
              </a:p>
            </p:txBody>
          </p:sp>
          <p:sp>
            <p:nvSpPr>
              <p:cNvPr id="60" name="Ellipse 59"/>
              <p:cNvSpPr/>
              <p:nvPr/>
            </p:nvSpPr>
            <p:spPr>
              <a:xfrm>
                <a:off x="1847328" y="3640945"/>
                <a:ext cx="103820" cy="115168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b-NO"/>
              </a:p>
            </p:txBody>
          </p:sp>
          <p:sp>
            <p:nvSpPr>
              <p:cNvPr id="61" name="Ellipse 60"/>
              <p:cNvSpPr/>
              <p:nvPr/>
            </p:nvSpPr>
            <p:spPr>
              <a:xfrm>
                <a:off x="2053947" y="3381163"/>
                <a:ext cx="103820" cy="115168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b-NO"/>
              </a:p>
            </p:txBody>
          </p:sp>
          <p:sp>
            <p:nvSpPr>
              <p:cNvPr id="62" name="Ellipse 61"/>
              <p:cNvSpPr/>
              <p:nvPr/>
            </p:nvSpPr>
            <p:spPr>
              <a:xfrm>
                <a:off x="2109066" y="2827128"/>
                <a:ext cx="103820" cy="115168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b-NO"/>
              </a:p>
            </p:txBody>
          </p:sp>
          <p:sp>
            <p:nvSpPr>
              <p:cNvPr id="63" name="Ellipse 62"/>
              <p:cNvSpPr/>
              <p:nvPr/>
            </p:nvSpPr>
            <p:spPr>
              <a:xfrm>
                <a:off x="2500981" y="2923836"/>
                <a:ext cx="103820" cy="115168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b-NO"/>
              </a:p>
            </p:txBody>
          </p:sp>
          <p:sp>
            <p:nvSpPr>
              <p:cNvPr id="57" name="Ellipse 56"/>
              <p:cNvSpPr/>
              <p:nvPr/>
            </p:nvSpPr>
            <p:spPr>
              <a:xfrm>
                <a:off x="1691680" y="4054793"/>
                <a:ext cx="103820" cy="115168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b-NO"/>
              </a:p>
            </p:txBody>
          </p:sp>
          <p:sp>
            <p:nvSpPr>
              <p:cNvPr id="76" name="TekstSylinder 75"/>
              <p:cNvSpPr txBox="1"/>
              <p:nvPr/>
            </p:nvSpPr>
            <p:spPr>
              <a:xfrm>
                <a:off x="1259896" y="3772794"/>
                <a:ext cx="575535" cy="2880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nb-NO" sz="1200" dirty="0" smtClean="0">
                    <a:solidFill>
                      <a:srgbClr val="AC6A00"/>
                    </a:solidFill>
                  </a:rPr>
                  <a:t>LS1</a:t>
                </a:r>
                <a:endParaRPr lang="nb-NO" sz="1200" dirty="0">
                  <a:solidFill>
                    <a:srgbClr val="AC6A00"/>
                  </a:solidFill>
                </a:endParaRPr>
              </a:p>
            </p:txBody>
          </p:sp>
          <p:sp>
            <p:nvSpPr>
              <p:cNvPr id="77" name="TekstSylinder 76"/>
              <p:cNvSpPr txBox="1"/>
              <p:nvPr/>
            </p:nvSpPr>
            <p:spPr>
              <a:xfrm>
                <a:off x="2332953" y="4213607"/>
                <a:ext cx="575535" cy="2880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nb-NO" sz="1200" dirty="0" smtClean="0">
                    <a:solidFill>
                      <a:srgbClr val="AC6A00"/>
                    </a:solidFill>
                  </a:rPr>
                  <a:t>LS2</a:t>
                </a:r>
                <a:endParaRPr lang="nb-NO" sz="1200" dirty="0">
                  <a:solidFill>
                    <a:srgbClr val="AC6A00"/>
                  </a:solidFill>
                </a:endParaRPr>
              </a:p>
            </p:txBody>
          </p:sp>
          <p:sp>
            <p:nvSpPr>
              <p:cNvPr id="78" name="TekstSylinder 77"/>
              <p:cNvSpPr txBox="1"/>
              <p:nvPr/>
            </p:nvSpPr>
            <p:spPr>
              <a:xfrm>
                <a:off x="1004570" y="3288751"/>
                <a:ext cx="575535" cy="2880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nb-NO" sz="1200" dirty="0" smtClean="0">
                    <a:solidFill>
                      <a:srgbClr val="AC6A00"/>
                    </a:solidFill>
                  </a:rPr>
                  <a:t>LS3</a:t>
                </a:r>
                <a:endParaRPr lang="nb-NO" sz="1200" dirty="0">
                  <a:solidFill>
                    <a:srgbClr val="AC6A00"/>
                  </a:solidFill>
                </a:endParaRPr>
              </a:p>
            </p:txBody>
          </p:sp>
          <p:sp>
            <p:nvSpPr>
              <p:cNvPr id="79" name="TekstSylinder 78"/>
              <p:cNvSpPr txBox="1"/>
              <p:nvPr/>
            </p:nvSpPr>
            <p:spPr>
              <a:xfrm>
                <a:off x="1043851" y="2862020"/>
                <a:ext cx="575535" cy="2880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nb-NO" sz="1200" dirty="0" smtClean="0">
                    <a:solidFill>
                      <a:srgbClr val="AC6A00"/>
                    </a:solidFill>
                  </a:rPr>
                  <a:t>LS4</a:t>
                </a:r>
                <a:endParaRPr lang="nb-NO" sz="1200" dirty="0">
                  <a:solidFill>
                    <a:srgbClr val="AC6A00"/>
                  </a:solidFill>
                </a:endParaRPr>
              </a:p>
            </p:txBody>
          </p:sp>
          <p:sp>
            <p:nvSpPr>
              <p:cNvPr id="80" name="TekstSylinder 79"/>
              <p:cNvSpPr txBox="1"/>
              <p:nvPr/>
            </p:nvSpPr>
            <p:spPr>
              <a:xfrm>
                <a:off x="2442628" y="3223143"/>
                <a:ext cx="575535" cy="2880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nb-NO" sz="1200" dirty="0" smtClean="0">
                    <a:solidFill>
                      <a:srgbClr val="AC6A00"/>
                    </a:solidFill>
                  </a:rPr>
                  <a:t>LS5</a:t>
                </a:r>
                <a:endParaRPr lang="nb-NO" sz="1200" dirty="0">
                  <a:solidFill>
                    <a:srgbClr val="AC6A00"/>
                  </a:solidFill>
                </a:endParaRPr>
              </a:p>
            </p:txBody>
          </p:sp>
          <p:sp>
            <p:nvSpPr>
              <p:cNvPr id="81" name="TekstSylinder 80"/>
              <p:cNvSpPr txBox="1"/>
              <p:nvPr/>
            </p:nvSpPr>
            <p:spPr>
              <a:xfrm>
                <a:off x="1424825" y="5856975"/>
                <a:ext cx="367368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nb-NO" sz="800" dirty="0" smtClean="0">
                    <a:solidFill>
                      <a:schemeClr val="accent6"/>
                    </a:solidFill>
                  </a:rPr>
                  <a:t>N1</a:t>
                </a:r>
                <a:endParaRPr lang="nb-NO" sz="800" dirty="0">
                  <a:solidFill>
                    <a:schemeClr val="accent6"/>
                  </a:solidFill>
                </a:endParaRPr>
              </a:p>
            </p:txBody>
          </p:sp>
          <p:sp>
            <p:nvSpPr>
              <p:cNvPr id="82" name="TekstSylinder 81"/>
              <p:cNvSpPr txBox="1"/>
              <p:nvPr/>
            </p:nvSpPr>
            <p:spPr>
              <a:xfrm>
                <a:off x="1378951" y="1945141"/>
                <a:ext cx="367368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nb-NO" sz="800" dirty="0" smtClean="0">
                    <a:solidFill>
                      <a:schemeClr val="accent6"/>
                    </a:solidFill>
                  </a:rPr>
                  <a:t>N2</a:t>
                </a:r>
                <a:endParaRPr lang="nb-NO" sz="800" dirty="0">
                  <a:solidFill>
                    <a:schemeClr val="accent6"/>
                  </a:solidFill>
                </a:endParaRPr>
              </a:p>
            </p:txBody>
          </p:sp>
          <p:sp>
            <p:nvSpPr>
              <p:cNvPr id="83" name="TekstSylinder 82"/>
              <p:cNvSpPr txBox="1"/>
              <p:nvPr/>
            </p:nvSpPr>
            <p:spPr>
              <a:xfrm>
                <a:off x="1757235" y="4725457"/>
                <a:ext cx="367368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nb-NO" sz="800" dirty="0" smtClean="0">
                    <a:solidFill>
                      <a:schemeClr val="accent6"/>
                    </a:solidFill>
                  </a:rPr>
                  <a:t>N3</a:t>
                </a:r>
                <a:endParaRPr lang="nb-NO" sz="800" dirty="0">
                  <a:solidFill>
                    <a:schemeClr val="accent6"/>
                  </a:solidFill>
                </a:endParaRPr>
              </a:p>
            </p:txBody>
          </p:sp>
          <p:sp>
            <p:nvSpPr>
              <p:cNvPr id="84" name="TekstSylinder 83"/>
              <p:cNvSpPr txBox="1"/>
              <p:nvPr/>
            </p:nvSpPr>
            <p:spPr>
              <a:xfrm>
                <a:off x="2989749" y="3519890"/>
                <a:ext cx="367368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nb-NO" sz="800" dirty="0" smtClean="0">
                    <a:solidFill>
                      <a:schemeClr val="accent6"/>
                    </a:solidFill>
                  </a:rPr>
                  <a:t>N4</a:t>
                </a:r>
                <a:endParaRPr lang="nb-NO" sz="800" dirty="0">
                  <a:solidFill>
                    <a:schemeClr val="accent6"/>
                  </a:solidFill>
                </a:endParaRPr>
              </a:p>
            </p:txBody>
          </p:sp>
          <p:sp>
            <p:nvSpPr>
              <p:cNvPr id="85" name="TekstSylinder 84"/>
              <p:cNvSpPr txBox="1"/>
              <p:nvPr/>
            </p:nvSpPr>
            <p:spPr>
              <a:xfrm>
                <a:off x="1739694" y="4108645"/>
                <a:ext cx="367368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nb-NO" sz="800" dirty="0" smtClean="0">
                    <a:solidFill>
                      <a:schemeClr val="accent6"/>
                    </a:solidFill>
                  </a:rPr>
                  <a:t>N5</a:t>
                </a:r>
                <a:endParaRPr lang="nb-NO" sz="800" dirty="0">
                  <a:solidFill>
                    <a:schemeClr val="accent6"/>
                  </a:solidFill>
                </a:endParaRPr>
              </a:p>
            </p:txBody>
          </p:sp>
          <p:sp>
            <p:nvSpPr>
              <p:cNvPr id="86" name="TekstSylinder 85"/>
              <p:cNvSpPr txBox="1"/>
              <p:nvPr/>
            </p:nvSpPr>
            <p:spPr>
              <a:xfrm>
                <a:off x="1744901" y="2581511"/>
                <a:ext cx="367368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nb-NO" sz="800" dirty="0" smtClean="0">
                    <a:solidFill>
                      <a:schemeClr val="accent6"/>
                    </a:solidFill>
                  </a:rPr>
                  <a:t>N6</a:t>
                </a:r>
                <a:endParaRPr lang="nb-NO" sz="800" dirty="0">
                  <a:solidFill>
                    <a:schemeClr val="accent6"/>
                  </a:solidFill>
                </a:endParaRPr>
              </a:p>
            </p:txBody>
          </p:sp>
          <p:sp>
            <p:nvSpPr>
              <p:cNvPr id="87" name="TekstSylinder 86"/>
              <p:cNvSpPr txBox="1"/>
              <p:nvPr/>
            </p:nvSpPr>
            <p:spPr>
              <a:xfrm>
                <a:off x="1922527" y="3631202"/>
                <a:ext cx="367368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nb-NO" sz="800" dirty="0" smtClean="0">
                    <a:solidFill>
                      <a:schemeClr val="accent6"/>
                    </a:solidFill>
                  </a:rPr>
                  <a:t>N7</a:t>
                </a:r>
                <a:endParaRPr lang="nb-NO" sz="800" dirty="0">
                  <a:solidFill>
                    <a:schemeClr val="accent6"/>
                  </a:solidFill>
                </a:endParaRPr>
              </a:p>
            </p:txBody>
          </p:sp>
          <p:sp>
            <p:nvSpPr>
              <p:cNvPr id="88" name="TekstSylinder 87"/>
              <p:cNvSpPr txBox="1"/>
              <p:nvPr/>
            </p:nvSpPr>
            <p:spPr>
              <a:xfrm>
                <a:off x="2041359" y="2668203"/>
                <a:ext cx="367368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nb-NO" sz="800" dirty="0" smtClean="0">
                    <a:solidFill>
                      <a:schemeClr val="accent6"/>
                    </a:solidFill>
                  </a:rPr>
                  <a:t>N8</a:t>
                </a:r>
                <a:endParaRPr lang="nb-NO" sz="800" dirty="0">
                  <a:solidFill>
                    <a:schemeClr val="accent6"/>
                  </a:solidFill>
                </a:endParaRPr>
              </a:p>
            </p:txBody>
          </p:sp>
          <p:sp>
            <p:nvSpPr>
              <p:cNvPr id="89" name="TekstSylinder 88"/>
              <p:cNvSpPr txBox="1"/>
              <p:nvPr/>
            </p:nvSpPr>
            <p:spPr>
              <a:xfrm>
                <a:off x="2089988" y="3444267"/>
                <a:ext cx="367368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nb-NO" sz="800" dirty="0" smtClean="0">
                    <a:solidFill>
                      <a:schemeClr val="accent6"/>
                    </a:solidFill>
                  </a:rPr>
                  <a:t>N9</a:t>
                </a:r>
                <a:endParaRPr lang="nb-NO" sz="800" dirty="0">
                  <a:solidFill>
                    <a:schemeClr val="accent6"/>
                  </a:solidFill>
                </a:endParaRPr>
              </a:p>
            </p:txBody>
          </p:sp>
          <p:sp>
            <p:nvSpPr>
              <p:cNvPr id="90" name="TekstSylinder 89"/>
              <p:cNvSpPr txBox="1"/>
              <p:nvPr/>
            </p:nvSpPr>
            <p:spPr>
              <a:xfrm>
                <a:off x="2562097" y="2898314"/>
                <a:ext cx="427652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nb-NO" sz="800" dirty="0" smtClean="0">
                    <a:solidFill>
                      <a:schemeClr val="accent6"/>
                    </a:solidFill>
                  </a:rPr>
                  <a:t>N10</a:t>
                </a:r>
                <a:endParaRPr lang="nb-NO" sz="800" dirty="0">
                  <a:solidFill>
                    <a:schemeClr val="accent6"/>
                  </a:solidFill>
                </a:endParaRPr>
              </a:p>
            </p:txBody>
          </p:sp>
          <p:cxnSp>
            <p:nvCxnSpPr>
              <p:cNvPr id="94" name="Rett pil 93"/>
              <p:cNvCxnSpPr>
                <a:endCxn id="73" idx="3"/>
              </p:cNvCxnSpPr>
              <p:nvPr/>
            </p:nvCxnSpPr>
            <p:spPr>
              <a:xfrm>
                <a:off x="1265984" y="3049631"/>
                <a:ext cx="822626" cy="157897"/>
              </a:xfrm>
              <a:prstGeom prst="straightConnector1">
                <a:avLst/>
              </a:prstGeom>
              <a:ln>
                <a:solidFill>
                  <a:srgbClr val="AC6A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Rett pil 98"/>
              <p:cNvCxnSpPr>
                <a:endCxn id="72" idx="4"/>
              </p:cNvCxnSpPr>
              <p:nvPr/>
            </p:nvCxnSpPr>
            <p:spPr>
              <a:xfrm flipV="1">
                <a:off x="1226596" y="3458621"/>
                <a:ext cx="637537" cy="21060"/>
              </a:xfrm>
              <a:prstGeom prst="straightConnector1">
                <a:avLst/>
              </a:prstGeom>
              <a:ln>
                <a:solidFill>
                  <a:srgbClr val="AC6A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" name="Gruppe 5"/>
            <p:cNvGrpSpPr/>
            <p:nvPr/>
          </p:nvGrpSpPr>
          <p:grpSpPr>
            <a:xfrm>
              <a:off x="942584" y="5881683"/>
              <a:ext cx="1601720" cy="477373"/>
              <a:chOff x="173630" y="3331626"/>
              <a:chExt cx="1601720" cy="477373"/>
            </a:xfrm>
          </p:grpSpPr>
          <p:sp>
            <p:nvSpPr>
              <p:cNvPr id="110" name="TekstSylinder 109"/>
              <p:cNvSpPr txBox="1"/>
              <p:nvPr/>
            </p:nvSpPr>
            <p:spPr>
              <a:xfrm>
                <a:off x="319855" y="3520967"/>
                <a:ext cx="575535" cy="2880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nb-NO" sz="1200" dirty="0" err="1" smtClean="0">
                    <a:solidFill>
                      <a:srgbClr val="AC6A00"/>
                    </a:solidFill>
                  </a:rPr>
                  <a:t>LSn</a:t>
                </a:r>
                <a:endParaRPr lang="nb-NO" sz="1200" dirty="0">
                  <a:solidFill>
                    <a:srgbClr val="AC6A00"/>
                  </a:solidFill>
                </a:endParaRPr>
              </a:p>
            </p:txBody>
          </p:sp>
          <p:sp>
            <p:nvSpPr>
              <p:cNvPr id="111" name="Ellipse 110"/>
              <p:cNvSpPr/>
              <p:nvPr/>
            </p:nvSpPr>
            <p:spPr>
              <a:xfrm>
                <a:off x="223399" y="3397111"/>
                <a:ext cx="103820" cy="115168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b-NO"/>
              </a:p>
            </p:txBody>
          </p:sp>
          <p:sp>
            <p:nvSpPr>
              <p:cNvPr id="112" name="TekstSylinder 111"/>
              <p:cNvSpPr txBox="1"/>
              <p:nvPr/>
            </p:nvSpPr>
            <p:spPr>
              <a:xfrm>
                <a:off x="316427" y="3331626"/>
                <a:ext cx="42765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nb-NO" sz="1200" dirty="0" err="1" smtClean="0">
                    <a:solidFill>
                      <a:schemeClr val="accent6"/>
                    </a:solidFill>
                  </a:rPr>
                  <a:t>Nn</a:t>
                </a:r>
                <a:endParaRPr lang="nb-NO" sz="1200" dirty="0">
                  <a:solidFill>
                    <a:schemeClr val="accent6"/>
                  </a:solidFill>
                </a:endParaRPr>
              </a:p>
            </p:txBody>
          </p:sp>
          <p:cxnSp>
            <p:nvCxnSpPr>
              <p:cNvPr id="115" name="Rett linje 114"/>
              <p:cNvCxnSpPr/>
              <p:nvPr/>
            </p:nvCxnSpPr>
            <p:spPr>
              <a:xfrm>
                <a:off x="173630" y="3642867"/>
                <a:ext cx="203357" cy="0"/>
              </a:xfrm>
              <a:prstGeom prst="line">
                <a:avLst/>
              </a:prstGeom>
              <a:ln w="19050">
                <a:solidFill>
                  <a:srgbClr val="AC6A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" name="TekstSylinder 2"/>
              <p:cNvSpPr txBox="1"/>
              <p:nvPr/>
            </p:nvSpPr>
            <p:spPr>
              <a:xfrm>
                <a:off x="638953" y="3346442"/>
                <a:ext cx="1136397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nb-NO" sz="1100" dirty="0" smtClean="0"/>
                  <a:t>Node</a:t>
                </a:r>
              </a:p>
              <a:p>
                <a:r>
                  <a:rPr lang="nb-NO" sz="1100" dirty="0" smtClean="0"/>
                  <a:t>Lenkesekvens</a:t>
                </a:r>
                <a:endParaRPr lang="nb-NO" sz="1100" dirty="0"/>
              </a:p>
            </p:txBody>
          </p:sp>
        </p:grpSp>
      </p:grpSp>
      <p:sp>
        <p:nvSpPr>
          <p:cNvPr id="34" name="TekstSylinder 33"/>
          <p:cNvSpPr txBox="1"/>
          <p:nvPr/>
        </p:nvSpPr>
        <p:spPr>
          <a:xfrm>
            <a:off x="502792" y="5076394"/>
            <a:ext cx="27290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800" dirty="0" smtClean="0"/>
              <a:t>Lenkesekvenser har unike </a:t>
            </a:r>
            <a:r>
              <a:rPr lang="nb-NO" sz="800" dirty="0" err="1" smtClean="0"/>
              <a:t>ID’er</a:t>
            </a:r>
            <a:r>
              <a:rPr lang="nb-NO" sz="800" dirty="0" smtClean="0"/>
              <a:t>. Lenker har et løpenummer innenfor lenkesekvensen. Nummerering av lenkene i tabellen henviser til lenkenummer i figuren for å </a:t>
            </a:r>
            <a:r>
              <a:rPr lang="nb-NO" sz="800" dirty="0" err="1" smtClean="0"/>
              <a:t>tydliggjøre</a:t>
            </a:r>
            <a:r>
              <a:rPr lang="nb-NO" sz="800" dirty="0" smtClean="0"/>
              <a:t> hvilke lenker lenkesekvensen er bygd opp av.</a:t>
            </a:r>
            <a:endParaRPr lang="nb-NO" sz="800" dirty="0"/>
          </a:p>
        </p:txBody>
      </p:sp>
      <p:grpSp>
        <p:nvGrpSpPr>
          <p:cNvPr id="35" name="Gruppe 34"/>
          <p:cNvGrpSpPr/>
          <p:nvPr/>
        </p:nvGrpSpPr>
        <p:grpSpPr>
          <a:xfrm>
            <a:off x="6360282" y="1831785"/>
            <a:ext cx="2085247" cy="4523446"/>
            <a:chOff x="3492167" y="1849868"/>
            <a:chExt cx="2085247" cy="4523446"/>
          </a:xfrm>
        </p:grpSpPr>
        <p:grpSp>
          <p:nvGrpSpPr>
            <p:cNvPr id="32" name="Gruppe 31"/>
            <p:cNvGrpSpPr/>
            <p:nvPr/>
          </p:nvGrpSpPr>
          <p:grpSpPr>
            <a:xfrm>
              <a:off x="3492167" y="1849868"/>
              <a:ext cx="2085247" cy="4020504"/>
              <a:chOff x="4663671" y="2001777"/>
              <a:chExt cx="2085247" cy="4020504"/>
            </a:xfrm>
          </p:grpSpPr>
          <p:grpSp>
            <p:nvGrpSpPr>
              <p:cNvPr id="26" name="Gruppe 25"/>
              <p:cNvGrpSpPr/>
              <p:nvPr/>
            </p:nvGrpSpPr>
            <p:grpSpPr>
              <a:xfrm>
                <a:off x="5415998" y="2042365"/>
                <a:ext cx="1255556" cy="3943531"/>
                <a:chOff x="4402838" y="2044427"/>
                <a:chExt cx="1255556" cy="3943531"/>
              </a:xfrm>
            </p:grpSpPr>
            <p:cxnSp>
              <p:nvCxnSpPr>
                <p:cNvPr id="27" name="Rett linje 26"/>
                <p:cNvCxnSpPr/>
                <p:nvPr/>
              </p:nvCxnSpPr>
              <p:spPr>
                <a:xfrm flipV="1">
                  <a:off x="4402838" y="2044427"/>
                  <a:ext cx="1866" cy="3943531"/>
                </a:xfrm>
                <a:prstGeom prst="line">
                  <a:avLst/>
                </a:prstGeom>
                <a:ln w="635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Rett linje 27"/>
                <p:cNvCxnSpPr/>
                <p:nvPr/>
              </p:nvCxnSpPr>
              <p:spPr>
                <a:xfrm flipV="1">
                  <a:off x="4404703" y="3629674"/>
                  <a:ext cx="1253691" cy="1115801"/>
                </a:xfrm>
                <a:prstGeom prst="line">
                  <a:avLst/>
                </a:prstGeom>
                <a:ln w="635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9" name="Frihåndsform 28"/>
                <p:cNvSpPr/>
                <p:nvPr/>
              </p:nvSpPr>
              <p:spPr>
                <a:xfrm>
                  <a:off x="4421850" y="2705378"/>
                  <a:ext cx="147633" cy="1409061"/>
                </a:xfrm>
                <a:custGeom>
                  <a:avLst/>
                  <a:gdLst>
                    <a:gd name="connsiteX0" fmla="*/ 0 w 191910"/>
                    <a:gd name="connsiteY0" fmla="*/ 1878227 h 1878227"/>
                    <a:gd name="connsiteX1" fmla="*/ 156519 w 191910"/>
                    <a:gd name="connsiteY1" fmla="*/ 1779373 h 1878227"/>
                    <a:gd name="connsiteX2" fmla="*/ 189470 w 191910"/>
                    <a:gd name="connsiteY2" fmla="*/ 1433384 h 1878227"/>
                    <a:gd name="connsiteX3" fmla="*/ 189470 w 191910"/>
                    <a:gd name="connsiteY3" fmla="*/ 1194487 h 1878227"/>
                    <a:gd name="connsiteX4" fmla="*/ 189470 w 191910"/>
                    <a:gd name="connsiteY4" fmla="*/ 996779 h 1878227"/>
                    <a:gd name="connsiteX5" fmla="*/ 189470 w 191910"/>
                    <a:gd name="connsiteY5" fmla="*/ 749644 h 1878227"/>
                    <a:gd name="connsiteX6" fmla="*/ 181232 w 191910"/>
                    <a:gd name="connsiteY6" fmla="*/ 584887 h 1878227"/>
                    <a:gd name="connsiteX7" fmla="*/ 181232 w 191910"/>
                    <a:gd name="connsiteY7" fmla="*/ 214184 h 1878227"/>
                    <a:gd name="connsiteX8" fmla="*/ 90616 w 191910"/>
                    <a:gd name="connsiteY8" fmla="*/ 98854 h 1878227"/>
                    <a:gd name="connsiteX9" fmla="*/ 24713 w 191910"/>
                    <a:gd name="connsiteY9" fmla="*/ 24714 h 1878227"/>
                    <a:gd name="connsiteX10" fmla="*/ 0 w 191910"/>
                    <a:gd name="connsiteY10" fmla="*/ 0 h 18782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91910" h="1878227">
                      <a:moveTo>
                        <a:pt x="0" y="1878227"/>
                      </a:moveTo>
                      <a:cubicBezTo>
                        <a:pt x="62470" y="1865870"/>
                        <a:pt x="124941" y="1853513"/>
                        <a:pt x="156519" y="1779373"/>
                      </a:cubicBezTo>
                      <a:cubicBezTo>
                        <a:pt x="188097" y="1705233"/>
                        <a:pt x="183978" y="1530865"/>
                        <a:pt x="189470" y="1433384"/>
                      </a:cubicBezTo>
                      <a:cubicBezTo>
                        <a:pt x="194962" y="1335903"/>
                        <a:pt x="189470" y="1194487"/>
                        <a:pt x="189470" y="1194487"/>
                      </a:cubicBezTo>
                      <a:lnTo>
                        <a:pt x="189470" y="996779"/>
                      </a:lnTo>
                      <a:cubicBezTo>
                        <a:pt x="189470" y="922639"/>
                        <a:pt x="190843" y="818293"/>
                        <a:pt x="189470" y="749644"/>
                      </a:cubicBezTo>
                      <a:cubicBezTo>
                        <a:pt x="188097" y="680995"/>
                        <a:pt x="182605" y="674130"/>
                        <a:pt x="181232" y="584887"/>
                      </a:cubicBezTo>
                      <a:cubicBezTo>
                        <a:pt x="179859" y="495644"/>
                        <a:pt x="196335" y="295189"/>
                        <a:pt x="181232" y="214184"/>
                      </a:cubicBezTo>
                      <a:cubicBezTo>
                        <a:pt x="166129" y="133179"/>
                        <a:pt x="116702" y="130432"/>
                        <a:pt x="90616" y="98854"/>
                      </a:cubicBezTo>
                      <a:cubicBezTo>
                        <a:pt x="64530" y="67276"/>
                        <a:pt x="39816" y="41190"/>
                        <a:pt x="24713" y="24714"/>
                      </a:cubicBezTo>
                      <a:cubicBezTo>
                        <a:pt x="9610" y="8238"/>
                        <a:pt x="4805" y="4119"/>
                        <a:pt x="0" y="0"/>
                      </a:cubicBezTo>
                    </a:path>
                  </a:pathLst>
                </a:custGeom>
                <a:noFill/>
                <a:ln w="38100">
                  <a:solidFill>
                    <a:srgbClr val="FF0000"/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b-NO"/>
                </a:p>
              </p:txBody>
            </p:sp>
            <p:sp>
              <p:nvSpPr>
                <p:cNvPr id="30" name="Frihåndsform 29"/>
                <p:cNvSpPr/>
                <p:nvPr/>
              </p:nvSpPr>
              <p:spPr>
                <a:xfrm>
                  <a:off x="4573944" y="2878421"/>
                  <a:ext cx="259827" cy="834312"/>
                </a:xfrm>
                <a:custGeom>
                  <a:avLst/>
                  <a:gdLst>
                    <a:gd name="connsiteX0" fmla="*/ 0 w 337751"/>
                    <a:gd name="connsiteY0" fmla="*/ 1112108 h 1112108"/>
                    <a:gd name="connsiteX1" fmla="*/ 181232 w 337751"/>
                    <a:gd name="connsiteY1" fmla="*/ 897924 h 1112108"/>
                    <a:gd name="connsiteX2" fmla="*/ 247135 w 337751"/>
                    <a:gd name="connsiteY2" fmla="*/ 683740 h 1112108"/>
                    <a:gd name="connsiteX3" fmla="*/ 280086 w 337751"/>
                    <a:gd name="connsiteY3" fmla="*/ 469557 h 1112108"/>
                    <a:gd name="connsiteX4" fmla="*/ 263611 w 337751"/>
                    <a:gd name="connsiteY4" fmla="*/ 271848 h 1112108"/>
                    <a:gd name="connsiteX5" fmla="*/ 337751 w 337751"/>
                    <a:gd name="connsiteY5" fmla="*/ 0 h 11121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37751" h="1112108">
                      <a:moveTo>
                        <a:pt x="0" y="1112108"/>
                      </a:moveTo>
                      <a:cubicBezTo>
                        <a:pt x="70021" y="1040713"/>
                        <a:pt x="140043" y="969319"/>
                        <a:pt x="181232" y="897924"/>
                      </a:cubicBezTo>
                      <a:cubicBezTo>
                        <a:pt x="222421" y="826529"/>
                        <a:pt x="230659" y="755134"/>
                        <a:pt x="247135" y="683740"/>
                      </a:cubicBezTo>
                      <a:cubicBezTo>
                        <a:pt x="263611" y="612346"/>
                        <a:pt x="277340" y="538206"/>
                        <a:pt x="280086" y="469557"/>
                      </a:cubicBezTo>
                      <a:cubicBezTo>
                        <a:pt x="282832" y="400908"/>
                        <a:pt x="254000" y="350107"/>
                        <a:pt x="263611" y="271848"/>
                      </a:cubicBezTo>
                      <a:cubicBezTo>
                        <a:pt x="273222" y="193589"/>
                        <a:pt x="305486" y="96794"/>
                        <a:pt x="337751" y="0"/>
                      </a:cubicBezTo>
                    </a:path>
                  </a:pathLst>
                </a:custGeom>
                <a:noFill/>
                <a:ln w="38100">
                  <a:solidFill>
                    <a:srgbClr val="FF0000"/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b-NO"/>
                </a:p>
              </p:txBody>
            </p:sp>
            <p:sp>
              <p:nvSpPr>
                <p:cNvPr id="31" name="Frihåndsform 30"/>
                <p:cNvSpPr/>
                <p:nvPr/>
              </p:nvSpPr>
              <p:spPr>
                <a:xfrm>
                  <a:off x="4770398" y="2983482"/>
                  <a:ext cx="443607" cy="457327"/>
                </a:xfrm>
                <a:custGeom>
                  <a:avLst/>
                  <a:gdLst>
                    <a:gd name="connsiteX0" fmla="*/ 0 w 576648"/>
                    <a:gd name="connsiteY0" fmla="*/ 609600 h 609600"/>
                    <a:gd name="connsiteX1" fmla="*/ 189470 w 576648"/>
                    <a:gd name="connsiteY1" fmla="*/ 527222 h 609600"/>
                    <a:gd name="connsiteX2" fmla="*/ 337751 w 576648"/>
                    <a:gd name="connsiteY2" fmla="*/ 453081 h 609600"/>
                    <a:gd name="connsiteX3" fmla="*/ 494270 w 576648"/>
                    <a:gd name="connsiteY3" fmla="*/ 238897 h 609600"/>
                    <a:gd name="connsiteX4" fmla="*/ 543697 w 576648"/>
                    <a:gd name="connsiteY4" fmla="*/ 131805 h 609600"/>
                    <a:gd name="connsiteX5" fmla="*/ 576648 w 576648"/>
                    <a:gd name="connsiteY5" fmla="*/ 0 h 609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76648" h="609600">
                      <a:moveTo>
                        <a:pt x="0" y="609600"/>
                      </a:moveTo>
                      <a:cubicBezTo>
                        <a:pt x="67962" y="579394"/>
                        <a:pt x="133178" y="553308"/>
                        <a:pt x="189470" y="527222"/>
                      </a:cubicBezTo>
                      <a:cubicBezTo>
                        <a:pt x="245762" y="501135"/>
                        <a:pt x="286951" y="501135"/>
                        <a:pt x="337751" y="453081"/>
                      </a:cubicBezTo>
                      <a:cubicBezTo>
                        <a:pt x="388551" y="405027"/>
                        <a:pt x="459946" y="292443"/>
                        <a:pt x="494270" y="238897"/>
                      </a:cubicBezTo>
                      <a:cubicBezTo>
                        <a:pt x="528594" y="185351"/>
                        <a:pt x="529967" y="171621"/>
                        <a:pt x="543697" y="131805"/>
                      </a:cubicBezTo>
                      <a:cubicBezTo>
                        <a:pt x="557427" y="91989"/>
                        <a:pt x="567037" y="45994"/>
                        <a:pt x="576648" y="0"/>
                      </a:cubicBezTo>
                    </a:path>
                  </a:pathLst>
                </a:custGeom>
                <a:noFill/>
                <a:ln w="38100">
                  <a:solidFill>
                    <a:srgbClr val="FF0000"/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b-NO"/>
                </a:p>
              </p:txBody>
            </p:sp>
          </p:grpSp>
          <p:sp>
            <p:nvSpPr>
              <p:cNvPr id="33" name="Ellipse 32"/>
              <p:cNvSpPr/>
              <p:nvPr/>
            </p:nvSpPr>
            <p:spPr>
              <a:xfrm>
                <a:off x="5364088" y="2001777"/>
                <a:ext cx="103820" cy="115168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b-NO"/>
              </a:p>
            </p:txBody>
          </p:sp>
          <p:sp>
            <p:nvSpPr>
              <p:cNvPr id="42" name="Ellipse 41"/>
              <p:cNvSpPr/>
              <p:nvPr/>
            </p:nvSpPr>
            <p:spPr>
              <a:xfrm>
                <a:off x="5373795" y="2660757"/>
                <a:ext cx="103820" cy="115168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b-NO"/>
              </a:p>
            </p:txBody>
          </p:sp>
          <p:sp>
            <p:nvSpPr>
              <p:cNvPr id="44" name="Ellipse 43"/>
              <p:cNvSpPr/>
              <p:nvPr/>
            </p:nvSpPr>
            <p:spPr>
              <a:xfrm>
                <a:off x="5373795" y="4651060"/>
                <a:ext cx="103820" cy="115168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b-NO"/>
              </a:p>
            </p:txBody>
          </p:sp>
          <p:sp>
            <p:nvSpPr>
              <p:cNvPr id="45" name="Ellipse 44"/>
              <p:cNvSpPr/>
              <p:nvPr/>
            </p:nvSpPr>
            <p:spPr>
              <a:xfrm>
                <a:off x="5373795" y="5907113"/>
                <a:ext cx="103820" cy="115168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b-NO"/>
              </a:p>
            </p:txBody>
          </p:sp>
          <p:sp>
            <p:nvSpPr>
              <p:cNvPr id="46" name="Ellipse 45"/>
              <p:cNvSpPr/>
              <p:nvPr/>
            </p:nvSpPr>
            <p:spPr>
              <a:xfrm>
                <a:off x="5519736" y="3640945"/>
                <a:ext cx="103820" cy="115168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b-NO"/>
              </a:p>
            </p:txBody>
          </p:sp>
          <p:sp>
            <p:nvSpPr>
              <p:cNvPr id="47" name="Ellipse 46"/>
              <p:cNvSpPr/>
              <p:nvPr/>
            </p:nvSpPr>
            <p:spPr>
              <a:xfrm>
                <a:off x="5726355" y="3381163"/>
                <a:ext cx="103820" cy="115168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b-NO"/>
              </a:p>
            </p:txBody>
          </p:sp>
          <p:sp>
            <p:nvSpPr>
              <p:cNvPr id="48" name="Ellipse 47"/>
              <p:cNvSpPr/>
              <p:nvPr/>
            </p:nvSpPr>
            <p:spPr>
              <a:xfrm>
                <a:off x="5781474" y="2827128"/>
                <a:ext cx="103820" cy="115168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b-NO"/>
              </a:p>
            </p:txBody>
          </p:sp>
          <p:sp>
            <p:nvSpPr>
              <p:cNvPr id="49" name="Ellipse 48"/>
              <p:cNvSpPr/>
              <p:nvPr/>
            </p:nvSpPr>
            <p:spPr>
              <a:xfrm>
                <a:off x="6173389" y="2923836"/>
                <a:ext cx="103820" cy="115168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b-NO"/>
              </a:p>
            </p:txBody>
          </p:sp>
          <p:sp>
            <p:nvSpPr>
              <p:cNvPr id="50" name="Ellipse 49"/>
              <p:cNvSpPr/>
              <p:nvPr/>
            </p:nvSpPr>
            <p:spPr>
              <a:xfrm>
                <a:off x="6608851" y="3570028"/>
                <a:ext cx="103820" cy="115168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b-NO"/>
              </a:p>
            </p:txBody>
          </p:sp>
          <p:cxnSp>
            <p:nvCxnSpPr>
              <p:cNvPr id="8" name="Rett linje 7"/>
              <p:cNvCxnSpPr/>
              <p:nvPr/>
            </p:nvCxnSpPr>
            <p:spPr>
              <a:xfrm flipV="1">
                <a:off x="5292080" y="2058413"/>
                <a:ext cx="2474" cy="3927484"/>
              </a:xfrm>
              <a:prstGeom prst="line">
                <a:avLst/>
              </a:prstGeom>
              <a:ln w="190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6" name="Gruppe 15"/>
              <p:cNvGrpSpPr/>
              <p:nvPr/>
            </p:nvGrpSpPr>
            <p:grpSpPr>
              <a:xfrm>
                <a:off x="5455902" y="3659448"/>
                <a:ext cx="1293016" cy="1145158"/>
                <a:chOff x="5455902" y="3659448"/>
                <a:chExt cx="1293016" cy="1145158"/>
              </a:xfrm>
            </p:grpSpPr>
            <p:cxnSp>
              <p:nvCxnSpPr>
                <p:cNvPr id="11" name="Rett linje 10"/>
                <p:cNvCxnSpPr/>
                <p:nvPr/>
              </p:nvCxnSpPr>
              <p:spPr>
                <a:xfrm flipV="1">
                  <a:off x="5477615" y="3684248"/>
                  <a:ext cx="1254625" cy="1097846"/>
                </a:xfrm>
                <a:prstGeom prst="line">
                  <a:avLst/>
                </a:prstGeom>
                <a:ln w="19050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1" name="Rett linje 90"/>
                <p:cNvCxnSpPr/>
                <p:nvPr/>
              </p:nvCxnSpPr>
              <p:spPr>
                <a:xfrm flipH="1" flipV="1">
                  <a:off x="5455902" y="4747022"/>
                  <a:ext cx="52924" cy="57584"/>
                </a:xfrm>
                <a:prstGeom prst="line">
                  <a:avLst/>
                </a:prstGeom>
                <a:ln w="19050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2" name="Rett linje 91"/>
                <p:cNvCxnSpPr/>
                <p:nvPr/>
              </p:nvCxnSpPr>
              <p:spPr>
                <a:xfrm flipH="1" flipV="1">
                  <a:off x="6695994" y="3659448"/>
                  <a:ext cx="52924" cy="57584"/>
                </a:xfrm>
                <a:prstGeom prst="line">
                  <a:avLst/>
                </a:prstGeom>
                <a:ln w="19050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3" name="Frihåndsform 92"/>
              <p:cNvSpPr/>
              <p:nvPr/>
            </p:nvSpPr>
            <p:spPr>
              <a:xfrm>
                <a:off x="5396796" y="2717393"/>
                <a:ext cx="147633" cy="1409061"/>
              </a:xfrm>
              <a:custGeom>
                <a:avLst/>
                <a:gdLst>
                  <a:gd name="connsiteX0" fmla="*/ 0 w 191910"/>
                  <a:gd name="connsiteY0" fmla="*/ 1878227 h 1878227"/>
                  <a:gd name="connsiteX1" fmla="*/ 156519 w 191910"/>
                  <a:gd name="connsiteY1" fmla="*/ 1779373 h 1878227"/>
                  <a:gd name="connsiteX2" fmla="*/ 189470 w 191910"/>
                  <a:gd name="connsiteY2" fmla="*/ 1433384 h 1878227"/>
                  <a:gd name="connsiteX3" fmla="*/ 189470 w 191910"/>
                  <a:gd name="connsiteY3" fmla="*/ 1194487 h 1878227"/>
                  <a:gd name="connsiteX4" fmla="*/ 189470 w 191910"/>
                  <a:gd name="connsiteY4" fmla="*/ 996779 h 1878227"/>
                  <a:gd name="connsiteX5" fmla="*/ 189470 w 191910"/>
                  <a:gd name="connsiteY5" fmla="*/ 749644 h 1878227"/>
                  <a:gd name="connsiteX6" fmla="*/ 181232 w 191910"/>
                  <a:gd name="connsiteY6" fmla="*/ 584887 h 1878227"/>
                  <a:gd name="connsiteX7" fmla="*/ 181232 w 191910"/>
                  <a:gd name="connsiteY7" fmla="*/ 214184 h 1878227"/>
                  <a:gd name="connsiteX8" fmla="*/ 90616 w 191910"/>
                  <a:gd name="connsiteY8" fmla="*/ 98854 h 1878227"/>
                  <a:gd name="connsiteX9" fmla="*/ 24713 w 191910"/>
                  <a:gd name="connsiteY9" fmla="*/ 24714 h 1878227"/>
                  <a:gd name="connsiteX10" fmla="*/ 0 w 191910"/>
                  <a:gd name="connsiteY10" fmla="*/ 0 h 18782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91910" h="1878227">
                    <a:moveTo>
                      <a:pt x="0" y="1878227"/>
                    </a:moveTo>
                    <a:cubicBezTo>
                      <a:pt x="62470" y="1865870"/>
                      <a:pt x="124941" y="1853513"/>
                      <a:pt x="156519" y="1779373"/>
                    </a:cubicBezTo>
                    <a:cubicBezTo>
                      <a:pt x="188097" y="1705233"/>
                      <a:pt x="183978" y="1530865"/>
                      <a:pt x="189470" y="1433384"/>
                    </a:cubicBezTo>
                    <a:cubicBezTo>
                      <a:pt x="194962" y="1335903"/>
                      <a:pt x="189470" y="1194487"/>
                      <a:pt x="189470" y="1194487"/>
                    </a:cubicBezTo>
                    <a:lnTo>
                      <a:pt x="189470" y="996779"/>
                    </a:lnTo>
                    <a:cubicBezTo>
                      <a:pt x="189470" y="922639"/>
                      <a:pt x="190843" y="818293"/>
                      <a:pt x="189470" y="749644"/>
                    </a:cubicBezTo>
                    <a:cubicBezTo>
                      <a:pt x="188097" y="680995"/>
                      <a:pt x="182605" y="674130"/>
                      <a:pt x="181232" y="584887"/>
                    </a:cubicBezTo>
                    <a:cubicBezTo>
                      <a:pt x="179859" y="495644"/>
                      <a:pt x="196335" y="295189"/>
                      <a:pt x="181232" y="214184"/>
                    </a:cubicBezTo>
                    <a:cubicBezTo>
                      <a:pt x="166129" y="133179"/>
                      <a:pt x="116702" y="130432"/>
                      <a:pt x="90616" y="98854"/>
                    </a:cubicBezTo>
                    <a:cubicBezTo>
                      <a:pt x="64530" y="67276"/>
                      <a:pt x="39816" y="41190"/>
                      <a:pt x="24713" y="24714"/>
                    </a:cubicBezTo>
                    <a:cubicBezTo>
                      <a:pt x="9610" y="8238"/>
                      <a:pt x="4805" y="4119"/>
                      <a:pt x="0" y="0"/>
                    </a:cubicBezTo>
                  </a:path>
                </a:pathLst>
              </a:custGeom>
              <a:ln w="190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b-NO"/>
              </a:p>
            </p:txBody>
          </p:sp>
          <p:sp>
            <p:nvSpPr>
              <p:cNvPr id="95" name="Frihåndsform 94"/>
              <p:cNvSpPr/>
              <p:nvPr/>
            </p:nvSpPr>
            <p:spPr>
              <a:xfrm>
                <a:off x="5570348" y="2877832"/>
                <a:ext cx="259827" cy="834312"/>
              </a:xfrm>
              <a:custGeom>
                <a:avLst/>
                <a:gdLst>
                  <a:gd name="connsiteX0" fmla="*/ 0 w 337751"/>
                  <a:gd name="connsiteY0" fmla="*/ 1112108 h 1112108"/>
                  <a:gd name="connsiteX1" fmla="*/ 181232 w 337751"/>
                  <a:gd name="connsiteY1" fmla="*/ 897924 h 1112108"/>
                  <a:gd name="connsiteX2" fmla="*/ 247135 w 337751"/>
                  <a:gd name="connsiteY2" fmla="*/ 683740 h 1112108"/>
                  <a:gd name="connsiteX3" fmla="*/ 280086 w 337751"/>
                  <a:gd name="connsiteY3" fmla="*/ 469557 h 1112108"/>
                  <a:gd name="connsiteX4" fmla="*/ 263611 w 337751"/>
                  <a:gd name="connsiteY4" fmla="*/ 271848 h 1112108"/>
                  <a:gd name="connsiteX5" fmla="*/ 337751 w 337751"/>
                  <a:gd name="connsiteY5" fmla="*/ 0 h 11121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37751" h="1112108">
                    <a:moveTo>
                      <a:pt x="0" y="1112108"/>
                    </a:moveTo>
                    <a:cubicBezTo>
                      <a:pt x="70021" y="1040713"/>
                      <a:pt x="140043" y="969319"/>
                      <a:pt x="181232" y="897924"/>
                    </a:cubicBezTo>
                    <a:cubicBezTo>
                      <a:pt x="222421" y="826529"/>
                      <a:pt x="230659" y="755134"/>
                      <a:pt x="247135" y="683740"/>
                    </a:cubicBezTo>
                    <a:cubicBezTo>
                      <a:pt x="263611" y="612346"/>
                      <a:pt x="277340" y="538206"/>
                      <a:pt x="280086" y="469557"/>
                    </a:cubicBezTo>
                    <a:cubicBezTo>
                      <a:pt x="282832" y="400908"/>
                      <a:pt x="254000" y="350107"/>
                      <a:pt x="263611" y="271848"/>
                    </a:cubicBezTo>
                    <a:cubicBezTo>
                      <a:pt x="273222" y="193589"/>
                      <a:pt x="305486" y="96794"/>
                      <a:pt x="337751" y="0"/>
                    </a:cubicBezTo>
                  </a:path>
                </a:pathLst>
              </a:custGeom>
              <a:ln w="190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b-NO">
                  <a:solidFill>
                    <a:schemeClr val="tx1"/>
                  </a:solidFill>
                </a:endParaRPr>
              </a:p>
            </p:txBody>
          </p:sp>
          <p:sp>
            <p:nvSpPr>
              <p:cNvPr id="96" name="Frihåndsform 95"/>
              <p:cNvSpPr/>
              <p:nvPr/>
            </p:nvSpPr>
            <p:spPr>
              <a:xfrm>
                <a:off x="5767965" y="2977811"/>
                <a:ext cx="443607" cy="457327"/>
              </a:xfrm>
              <a:custGeom>
                <a:avLst/>
                <a:gdLst>
                  <a:gd name="connsiteX0" fmla="*/ 0 w 576648"/>
                  <a:gd name="connsiteY0" fmla="*/ 609600 h 609600"/>
                  <a:gd name="connsiteX1" fmla="*/ 189470 w 576648"/>
                  <a:gd name="connsiteY1" fmla="*/ 527222 h 609600"/>
                  <a:gd name="connsiteX2" fmla="*/ 337751 w 576648"/>
                  <a:gd name="connsiteY2" fmla="*/ 453081 h 609600"/>
                  <a:gd name="connsiteX3" fmla="*/ 494270 w 576648"/>
                  <a:gd name="connsiteY3" fmla="*/ 238897 h 609600"/>
                  <a:gd name="connsiteX4" fmla="*/ 543697 w 576648"/>
                  <a:gd name="connsiteY4" fmla="*/ 131805 h 609600"/>
                  <a:gd name="connsiteX5" fmla="*/ 576648 w 576648"/>
                  <a:gd name="connsiteY5" fmla="*/ 0 h 609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76648" h="609600">
                    <a:moveTo>
                      <a:pt x="0" y="609600"/>
                    </a:moveTo>
                    <a:cubicBezTo>
                      <a:pt x="67962" y="579394"/>
                      <a:pt x="133178" y="553308"/>
                      <a:pt x="189470" y="527222"/>
                    </a:cubicBezTo>
                    <a:cubicBezTo>
                      <a:pt x="245762" y="501135"/>
                      <a:pt x="286951" y="501135"/>
                      <a:pt x="337751" y="453081"/>
                    </a:cubicBezTo>
                    <a:cubicBezTo>
                      <a:pt x="388551" y="405027"/>
                      <a:pt x="459946" y="292443"/>
                      <a:pt x="494270" y="238897"/>
                    </a:cubicBezTo>
                    <a:cubicBezTo>
                      <a:pt x="528594" y="185351"/>
                      <a:pt x="529967" y="171621"/>
                      <a:pt x="543697" y="131805"/>
                    </a:cubicBezTo>
                    <a:cubicBezTo>
                      <a:pt x="557427" y="91989"/>
                      <a:pt x="567037" y="45994"/>
                      <a:pt x="576648" y="0"/>
                    </a:cubicBezTo>
                  </a:path>
                </a:pathLst>
              </a:custGeom>
              <a:ln w="190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b-NO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97" name="Rett linje 96"/>
              <p:cNvCxnSpPr/>
              <p:nvPr/>
            </p:nvCxnSpPr>
            <p:spPr>
              <a:xfrm flipH="1">
                <a:off x="5251744" y="5985895"/>
                <a:ext cx="72007" cy="1"/>
              </a:xfrm>
              <a:prstGeom prst="line">
                <a:avLst/>
              </a:prstGeom>
              <a:ln w="190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Rett linje 97"/>
              <p:cNvCxnSpPr/>
              <p:nvPr/>
            </p:nvCxnSpPr>
            <p:spPr>
              <a:xfrm flipH="1">
                <a:off x="5251743" y="4730747"/>
                <a:ext cx="72007" cy="1"/>
              </a:xfrm>
              <a:prstGeom prst="line">
                <a:avLst/>
              </a:prstGeom>
              <a:ln w="190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Rett linje 99"/>
              <p:cNvCxnSpPr/>
              <p:nvPr/>
            </p:nvCxnSpPr>
            <p:spPr>
              <a:xfrm flipH="1">
                <a:off x="5258910" y="4126454"/>
                <a:ext cx="72007" cy="1"/>
              </a:xfrm>
              <a:prstGeom prst="line">
                <a:avLst/>
              </a:prstGeom>
              <a:ln w="190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Rett linje 100"/>
              <p:cNvCxnSpPr/>
              <p:nvPr/>
            </p:nvCxnSpPr>
            <p:spPr>
              <a:xfrm flipH="1">
                <a:off x="5256425" y="2713788"/>
                <a:ext cx="72007" cy="1"/>
              </a:xfrm>
              <a:prstGeom prst="line">
                <a:avLst/>
              </a:prstGeom>
              <a:ln w="190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Rett linje 102"/>
              <p:cNvCxnSpPr/>
              <p:nvPr/>
            </p:nvCxnSpPr>
            <p:spPr>
              <a:xfrm flipH="1">
                <a:off x="5258551" y="2058413"/>
                <a:ext cx="72007" cy="1"/>
              </a:xfrm>
              <a:prstGeom prst="line">
                <a:avLst/>
              </a:prstGeom>
              <a:ln w="190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Rett linje 104"/>
              <p:cNvCxnSpPr/>
              <p:nvPr/>
            </p:nvCxnSpPr>
            <p:spPr>
              <a:xfrm flipH="1">
                <a:off x="5517588" y="3710671"/>
                <a:ext cx="72007" cy="1"/>
              </a:xfrm>
              <a:prstGeom prst="line">
                <a:avLst/>
              </a:prstGeom>
              <a:ln w="190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Rett linje 105"/>
              <p:cNvCxnSpPr/>
              <p:nvPr/>
            </p:nvCxnSpPr>
            <p:spPr>
              <a:xfrm flipH="1">
                <a:off x="5799461" y="2879638"/>
                <a:ext cx="72007" cy="1"/>
              </a:xfrm>
              <a:prstGeom prst="line">
                <a:avLst/>
              </a:prstGeom>
              <a:ln w="190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Rett linje 106"/>
              <p:cNvCxnSpPr/>
              <p:nvPr/>
            </p:nvCxnSpPr>
            <p:spPr>
              <a:xfrm flipH="1">
                <a:off x="6178857" y="2981420"/>
                <a:ext cx="72007" cy="1"/>
              </a:xfrm>
              <a:prstGeom prst="line">
                <a:avLst/>
              </a:prstGeom>
              <a:ln w="190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Rett linje 107"/>
              <p:cNvCxnSpPr>
                <a:stCxn id="47" idx="5"/>
              </p:cNvCxnSpPr>
              <p:nvPr/>
            </p:nvCxnSpPr>
            <p:spPr>
              <a:xfrm flipH="1" flipV="1">
                <a:off x="5730899" y="3407608"/>
                <a:ext cx="84072" cy="71857"/>
              </a:xfrm>
              <a:prstGeom prst="line">
                <a:avLst/>
              </a:prstGeom>
              <a:ln w="190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3" name="Ellipse 42"/>
              <p:cNvSpPr/>
              <p:nvPr/>
            </p:nvSpPr>
            <p:spPr>
              <a:xfrm>
                <a:off x="5364088" y="4054793"/>
                <a:ext cx="103820" cy="115168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b-NO"/>
              </a:p>
            </p:txBody>
          </p:sp>
          <p:cxnSp>
            <p:nvCxnSpPr>
              <p:cNvPr id="109" name="Rett linje 108"/>
              <p:cNvCxnSpPr/>
              <p:nvPr/>
            </p:nvCxnSpPr>
            <p:spPr>
              <a:xfrm flipH="1" flipV="1">
                <a:off x="5450572" y="4080336"/>
                <a:ext cx="52094" cy="40917"/>
              </a:xfrm>
              <a:prstGeom prst="line">
                <a:avLst/>
              </a:prstGeom>
              <a:ln w="190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Rett linje 112"/>
              <p:cNvCxnSpPr/>
              <p:nvPr/>
            </p:nvCxnSpPr>
            <p:spPr>
              <a:xfrm flipH="1">
                <a:off x="5366724" y="2712696"/>
                <a:ext cx="72007" cy="1"/>
              </a:xfrm>
              <a:prstGeom prst="line">
                <a:avLst/>
              </a:prstGeom>
              <a:ln w="190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4" name="TekstSylinder 113"/>
              <p:cNvSpPr txBox="1"/>
              <p:nvPr/>
            </p:nvSpPr>
            <p:spPr>
              <a:xfrm>
                <a:off x="5013124" y="5152334"/>
                <a:ext cx="412581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nb-NO" sz="1000" dirty="0" smtClean="0">
                    <a:solidFill>
                      <a:srgbClr val="0070C0"/>
                    </a:solidFill>
                  </a:rPr>
                  <a:t>L1</a:t>
                </a:r>
                <a:endParaRPr lang="nb-NO" sz="1000" dirty="0">
                  <a:solidFill>
                    <a:srgbClr val="0070C0"/>
                  </a:solidFill>
                </a:endParaRPr>
              </a:p>
            </p:txBody>
          </p:sp>
          <p:sp>
            <p:nvSpPr>
              <p:cNvPr id="118" name="TekstSylinder 117"/>
              <p:cNvSpPr txBox="1"/>
              <p:nvPr/>
            </p:nvSpPr>
            <p:spPr>
              <a:xfrm>
                <a:off x="5013124" y="4328517"/>
                <a:ext cx="412581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nb-NO" sz="1000" dirty="0" smtClean="0">
                    <a:solidFill>
                      <a:srgbClr val="0070C0"/>
                    </a:solidFill>
                  </a:rPr>
                  <a:t>L2</a:t>
                </a:r>
                <a:endParaRPr lang="nb-NO" sz="1000" dirty="0">
                  <a:solidFill>
                    <a:srgbClr val="0070C0"/>
                  </a:solidFill>
                </a:endParaRPr>
              </a:p>
            </p:txBody>
          </p:sp>
          <p:sp>
            <p:nvSpPr>
              <p:cNvPr id="119" name="TekstSylinder 118"/>
              <p:cNvSpPr txBox="1"/>
              <p:nvPr/>
            </p:nvSpPr>
            <p:spPr>
              <a:xfrm>
                <a:off x="5012300" y="3310860"/>
                <a:ext cx="412581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nb-NO" sz="1000" dirty="0" smtClean="0">
                    <a:solidFill>
                      <a:srgbClr val="0070C0"/>
                    </a:solidFill>
                  </a:rPr>
                  <a:t>L3</a:t>
                </a:r>
                <a:endParaRPr lang="nb-NO" sz="1000" dirty="0">
                  <a:solidFill>
                    <a:srgbClr val="0070C0"/>
                  </a:solidFill>
                </a:endParaRPr>
              </a:p>
            </p:txBody>
          </p:sp>
          <p:sp>
            <p:nvSpPr>
              <p:cNvPr id="120" name="TekstSylinder 119"/>
              <p:cNvSpPr txBox="1"/>
              <p:nvPr/>
            </p:nvSpPr>
            <p:spPr>
              <a:xfrm>
                <a:off x="5012299" y="2266941"/>
                <a:ext cx="412581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nb-NO" sz="1000" dirty="0" smtClean="0">
                    <a:solidFill>
                      <a:srgbClr val="0070C0"/>
                    </a:solidFill>
                  </a:rPr>
                  <a:t>L4</a:t>
                </a:r>
                <a:endParaRPr lang="nb-NO" sz="1000" dirty="0">
                  <a:solidFill>
                    <a:srgbClr val="0070C0"/>
                  </a:solidFill>
                </a:endParaRPr>
              </a:p>
            </p:txBody>
          </p:sp>
          <p:sp>
            <p:nvSpPr>
              <p:cNvPr id="121" name="TekstSylinder 120"/>
              <p:cNvSpPr txBox="1"/>
              <p:nvPr/>
            </p:nvSpPr>
            <p:spPr>
              <a:xfrm>
                <a:off x="6034956" y="4233171"/>
                <a:ext cx="412581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nb-NO" sz="1000" dirty="0" smtClean="0">
                    <a:solidFill>
                      <a:srgbClr val="0070C0"/>
                    </a:solidFill>
                  </a:rPr>
                  <a:t>L5</a:t>
                </a:r>
                <a:endParaRPr lang="nb-NO" sz="1000" dirty="0">
                  <a:solidFill>
                    <a:srgbClr val="0070C0"/>
                  </a:solidFill>
                </a:endParaRPr>
              </a:p>
            </p:txBody>
          </p:sp>
          <p:sp>
            <p:nvSpPr>
              <p:cNvPr id="122" name="TekstSylinder 121"/>
              <p:cNvSpPr txBox="1"/>
              <p:nvPr/>
            </p:nvSpPr>
            <p:spPr>
              <a:xfrm>
                <a:off x="4708438" y="2917524"/>
                <a:ext cx="412581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nb-NO" sz="1000" dirty="0" smtClean="0">
                    <a:solidFill>
                      <a:srgbClr val="0070C0"/>
                    </a:solidFill>
                  </a:rPr>
                  <a:t>L7</a:t>
                </a:r>
                <a:endParaRPr lang="nb-NO" sz="1000" dirty="0">
                  <a:solidFill>
                    <a:srgbClr val="0070C0"/>
                  </a:solidFill>
                </a:endParaRPr>
              </a:p>
            </p:txBody>
          </p:sp>
          <p:sp>
            <p:nvSpPr>
              <p:cNvPr id="123" name="TekstSylinder 122"/>
              <p:cNvSpPr txBox="1"/>
              <p:nvPr/>
            </p:nvSpPr>
            <p:spPr>
              <a:xfrm>
                <a:off x="4663671" y="3634520"/>
                <a:ext cx="412581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nb-NO" sz="1000" dirty="0" smtClean="0">
                    <a:solidFill>
                      <a:srgbClr val="0070C0"/>
                    </a:solidFill>
                  </a:rPr>
                  <a:t>L6</a:t>
                </a:r>
                <a:endParaRPr lang="nb-NO" sz="1000" dirty="0">
                  <a:solidFill>
                    <a:srgbClr val="0070C0"/>
                  </a:solidFill>
                </a:endParaRPr>
              </a:p>
            </p:txBody>
          </p:sp>
          <p:sp>
            <p:nvSpPr>
              <p:cNvPr id="124" name="TekstSylinder 123"/>
              <p:cNvSpPr txBox="1"/>
              <p:nvPr/>
            </p:nvSpPr>
            <p:spPr>
              <a:xfrm>
                <a:off x="5767965" y="2994288"/>
                <a:ext cx="412581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nb-NO" sz="1000" dirty="0" smtClean="0">
                    <a:solidFill>
                      <a:srgbClr val="0070C0"/>
                    </a:solidFill>
                  </a:rPr>
                  <a:t>L9</a:t>
                </a:r>
                <a:endParaRPr lang="nb-NO" sz="1000" dirty="0">
                  <a:solidFill>
                    <a:srgbClr val="0070C0"/>
                  </a:solidFill>
                </a:endParaRPr>
              </a:p>
            </p:txBody>
          </p:sp>
          <p:sp>
            <p:nvSpPr>
              <p:cNvPr id="125" name="TekstSylinder 124"/>
              <p:cNvSpPr txBox="1"/>
              <p:nvPr/>
            </p:nvSpPr>
            <p:spPr>
              <a:xfrm>
                <a:off x="5675794" y="3586940"/>
                <a:ext cx="412581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nb-NO" sz="1000" dirty="0" smtClean="0">
                    <a:solidFill>
                      <a:srgbClr val="0070C0"/>
                    </a:solidFill>
                  </a:rPr>
                  <a:t>L8</a:t>
                </a:r>
                <a:endParaRPr lang="nb-NO" sz="1000" dirty="0">
                  <a:solidFill>
                    <a:srgbClr val="0070C0"/>
                  </a:solidFill>
                </a:endParaRPr>
              </a:p>
            </p:txBody>
          </p:sp>
          <p:sp>
            <p:nvSpPr>
              <p:cNvPr id="126" name="TekstSylinder 125"/>
              <p:cNvSpPr txBox="1"/>
              <p:nvPr/>
            </p:nvSpPr>
            <p:spPr>
              <a:xfrm>
                <a:off x="6053834" y="3214651"/>
                <a:ext cx="47076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nb-NO" sz="1000" dirty="0" smtClean="0">
                    <a:solidFill>
                      <a:srgbClr val="0070C0"/>
                    </a:solidFill>
                  </a:rPr>
                  <a:t>L10</a:t>
                </a:r>
                <a:endParaRPr lang="nb-NO" sz="1000" dirty="0">
                  <a:solidFill>
                    <a:srgbClr val="0070C0"/>
                  </a:solidFill>
                </a:endParaRPr>
              </a:p>
            </p:txBody>
          </p:sp>
          <p:cxnSp>
            <p:nvCxnSpPr>
              <p:cNvPr id="127" name="Rett pil 126"/>
              <p:cNvCxnSpPr/>
              <p:nvPr/>
            </p:nvCxnSpPr>
            <p:spPr>
              <a:xfrm>
                <a:off x="4964464" y="3036341"/>
                <a:ext cx="571797" cy="218884"/>
              </a:xfrm>
              <a:prstGeom prst="straightConnector1">
                <a:avLst/>
              </a:prstGeom>
              <a:ln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Rett pil 127"/>
              <p:cNvCxnSpPr/>
              <p:nvPr/>
            </p:nvCxnSpPr>
            <p:spPr>
              <a:xfrm>
                <a:off x="4976675" y="3741005"/>
                <a:ext cx="567754" cy="175049"/>
              </a:xfrm>
              <a:prstGeom prst="straightConnector1">
                <a:avLst/>
              </a:prstGeom>
              <a:ln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9" name="Gruppe 128"/>
            <p:cNvGrpSpPr/>
            <p:nvPr/>
          </p:nvGrpSpPr>
          <p:grpSpPr>
            <a:xfrm>
              <a:off x="3514260" y="5895941"/>
              <a:ext cx="1601720" cy="477373"/>
              <a:chOff x="173630" y="3331626"/>
              <a:chExt cx="1601720" cy="477373"/>
            </a:xfrm>
          </p:grpSpPr>
          <p:sp>
            <p:nvSpPr>
              <p:cNvPr id="130" name="TekstSylinder 129"/>
              <p:cNvSpPr txBox="1"/>
              <p:nvPr/>
            </p:nvSpPr>
            <p:spPr>
              <a:xfrm>
                <a:off x="319855" y="3520967"/>
                <a:ext cx="575535" cy="2880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nb-NO" sz="1200" dirty="0" smtClean="0">
                    <a:solidFill>
                      <a:srgbClr val="0070C0"/>
                    </a:solidFill>
                  </a:rPr>
                  <a:t>Ln</a:t>
                </a:r>
                <a:endParaRPr lang="nb-NO" sz="1200" dirty="0">
                  <a:solidFill>
                    <a:srgbClr val="0070C0"/>
                  </a:solidFill>
                </a:endParaRPr>
              </a:p>
            </p:txBody>
          </p:sp>
          <p:sp>
            <p:nvSpPr>
              <p:cNvPr id="131" name="Ellipse 130"/>
              <p:cNvSpPr/>
              <p:nvPr/>
            </p:nvSpPr>
            <p:spPr>
              <a:xfrm>
                <a:off x="223399" y="3397111"/>
                <a:ext cx="103820" cy="115168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b-NO"/>
              </a:p>
            </p:txBody>
          </p:sp>
          <p:sp>
            <p:nvSpPr>
              <p:cNvPr id="132" name="TekstSylinder 131"/>
              <p:cNvSpPr txBox="1"/>
              <p:nvPr/>
            </p:nvSpPr>
            <p:spPr>
              <a:xfrm>
                <a:off x="316427" y="3331626"/>
                <a:ext cx="42765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nb-NO" sz="1200" dirty="0" err="1" smtClean="0">
                    <a:solidFill>
                      <a:schemeClr val="accent6"/>
                    </a:solidFill>
                  </a:rPr>
                  <a:t>Nn</a:t>
                </a:r>
                <a:endParaRPr lang="nb-NO" sz="1200" dirty="0">
                  <a:solidFill>
                    <a:schemeClr val="accent6"/>
                  </a:solidFill>
                </a:endParaRPr>
              </a:p>
            </p:txBody>
          </p:sp>
          <p:cxnSp>
            <p:nvCxnSpPr>
              <p:cNvPr id="133" name="Rett linje 132"/>
              <p:cNvCxnSpPr/>
              <p:nvPr/>
            </p:nvCxnSpPr>
            <p:spPr>
              <a:xfrm>
                <a:off x="173630" y="3642867"/>
                <a:ext cx="203357" cy="0"/>
              </a:xfrm>
              <a:prstGeom prst="line">
                <a:avLst/>
              </a:prstGeom>
              <a:ln w="190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4" name="TekstSylinder 133"/>
              <p:cNvSpPr txBox="1"/>
              <p:nvPr/>
            </p:nvSpPr>
            <p:spPr>
              <a:xfrm>
                <a:off x="638953" y="3346442"/>
                <a:ext cx="1136397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nb-NO" sz="1100" dirty="0" smtClean="0"/>
                  <a:t>Node</a:t>
                </a:r>
              </a:p>
              <a:p>
                <a:r>
                  <a:rPr lang="nb-NO" sz="1100" dirty="0" smtClean="0"/>
                  <a:t>Lenke</a:t>
                </a:r>
                <a:endParaRPr lang="nb-NO" sz="1100" dirty="0"/>
              </a:p>
            </p:txBody>
          </p:sp>
        </p:grpSp>
      </p:grpSp>
      <p:sp>
        <p:nvSpPr>
          <p:cNvPr id="135" name="Plassholder for innhold 2"/>
          <p:cNvSpPr>
            <a:spLocks noGrp="1"/>
          </p:cNvSpPr>
          <p:nvPr>
            <p:ph idx="1"/>
          </p:nvPr>
        </p:nvSpPr>
        <p:spPr>
          <a:xfrm>
            <a:off x="450922" y="1794590"/>
            <a:ext cx="2752926" cy="1490394"/>
          </a:xfrm>
        </p:spPr>
        <p:txBody>
          <a:bodyPr/>
          <a:lstStyle/>
          <a:p>
            <a:r>
              <a:rPr lang="nb-NO" dirty="0" smtClean="0"/>
              <a:t>Basisnettverket i NVDB er bygd opp av nettelementene lenkesekvenser, noder og lenker. </a:t>
            </a:r>
            <a:endParaRPr lang="nb-NO" dirty="0"/>
          </a:p>
        </p:txBody>
      </p:sp>
      <p:sp>
        <p:nvSpPr>
          <p:cNvPr id="137" name="Plassholder for dato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nb-NO" dirty="0" smtClean="0"/>
              <a:t>26.06.2018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929701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1275281" y="1058555"/>
            <a:ext cx="7728805" cy="469132"/>
          </a:xfrm>
        </p:spPr>
        <p:txBody>
          <a:bodyPr>
            <a:normAutofit fontScale="90000"/>
          </a:bodyPr>
          <a:lstStyle/>
          <a:p>
            <a:r>
              <a:rPr lang="nb-NO" dirty="0" smtClean="0"/>
              <a:t>Egenskaper til nettelementene og deres geometri</a:t>
            </a:r>
            <a:endParaRPr lang="nb-NO" dirty="0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258951" y="1527687"/>
            <a:ext cx="6185257" cy="4781633"/>
          </a:xfrm>
        </p:spPr>
        <p:txBody>
          <a:bodyPr>
            <a:noAutofit/>
          </a:bodyPr>
          <a:lstStyle/>
          <a:p>
            <a:r>
              <a:rPr lang="nb-NO" sz="1350" dirty="0" err="1" smtClean="0"/>
              <a:t>Veglenkesekvenser</a:t>
            </a:r>
            <a:endParaRPr lang="nb-NO" sz="1350" dirty="0" smtClean="0"/>
          </a:p>
          <a:p>
            <a:pPr lvl="1"/>
            <a:r>
              <a:rPr lang="nb-NO" sz="1350" dirty="0" smtClean="0"/>
              <a:t>Har en unik ID og vet hvilket topologinivå lenken dekker.</a:t>
            </a:r>
          </a:p>
          <a:p>
            <a:pPr lvl="1"/>
            <a:r>
              <a:rPr lang="nb-NO" sz="1350" dirty="0" smtClean="0"/>
              <a:t>Lenkesekvensens porter viser hvilke noder den er koblet til. Porter viser også start og slutt for lenkene lenkesekvensen eier. </a:t>
            </a:r>
          </a:p>
          <a:p>
            <a:r>
              <a:rPr lang="nb-NO" sz="1350" dirty="0" err="1" smtClean="0"/>
              <a:t>Veglenker</a:t>
            </a:r>
            <a:endParaRPr lang="nb-NO" sz="1350" dirty="0" smtClean="0"/>
          </a:p>
          <a:p>
            <a:pPr lvl="1"/>
            <a:r>
              <a:rPr lang="nb-NO" sz="1350" dirty="0" smtClean="0"/>
              <a:t>Vet hvilken type veg den er, hvilken gyldighetsperiode den gjelder for, sin egen lengde og har et løpenummer som lenkenummer.</a:t>
            </a:r>
          </a:p>
          <a:p>
            <a:pPr lvl="1"/>
            <a:r>
              <a:rPr lang="nb-NO" sz="1350" dirty="0" smtClean="0"/>
              <a:t>Vet hvor den er stedfestet på lenkesekvensen gjennom porter.</a:t>
            </a:r>
          </a:p>
          <a:p>
            <a:pPr lvl="1"/>
            <a:r>
              <a:rPr lang="nb-NO" sz="1350" dirty="0" smtClean="0"/>
              <a:t>Har en geometri.</a:t>
            </a:r>
          </a:p>
          <a:p>
            <a:pPr lvl="1"/>
            <a:r>
              <a:rPr lang="nb-NO" sz="1350" dirty="0" smtClean="0"/>
              <a:t>Avhengig av nivå kjenner også lenken til sin feltkode i forhold til lenkeretning. Lenken har alltid samme retning som lenkesekvensen.</a:t>
            </a:r>
          </a:p>
          <a:p>
            <a:r>
              <a:rPr lang="nb-NO" sz="1350" dirty="0" smtClean="0"/>
              <a:t>Vegnoder</a:t>
            </a:r>
          </a:p>
          <a:p>
            <a:pPr lvl="1"/>
            <a:r>
              <a:rPr lang="nb-NO" sz="1350" dirty="0" smtClean="0"/>
              <a:t>Har en unik ID, en posisjon (geometri) og vet hvilken gyldighetsperiode den gjelder for. </a:t>
            </a:r>
          </a:p>
          <a:p>
            <a:pPr lvl="1"/>
            <a:r>
              <a:rPr lang="nb-NO" sz="1350" dirty="0"/>
              <a:t>Porter koblet til noden gjør at den vet hvilke lenkesekvenser, og derigjennom lenker den er koblet til. </a:t>
            </a:r>
            <a:endParaRPr lang="nb-NO" sz="1350" dirty="0" smtClean="0"/>
          </a:p>
          <a:p>
            <a:r>
              <a:rPr lang="nb-NO" sz="1350" dirty="0" smtClean="0"/>
              <a:t>Geometri</a:t>
            </a:r>
          </a:p>
          <a:p>
            <a:pPr lvl="1"/>
            <a:r>
              <a:rPr lang="nb-NO" sz="1350" dirty="0" smtClean="0"/>
              <a:t>Har generelle geometriegenskaper som datafangstdato, kvalitet og kommunenummer.  </a:t>
            </a:r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nb-NO" dirty="0"/>
              <a:t>Ny </a:t>
            </a:r>
            <a:r>
              <a:rPr lang="nb-NO" dirty="0" err="1"/>
              <a:t>vegreferansemodell</a:t>
            </a:r>
            <a:endParaRPr lang="nb-NO" dirty="0"/>
          </a:p>
          <a:p>
            <a:endParaRPr lang="nb-NO" dirty="0"/>
          </a:p>
        </p:txBody>
      </p:sp>
      <p:grpSp>
        <p:nvGrpSpPr>
          <p:cNvPr id="11" name="Gruppe 10"/>
          <p:cNvGrpSpPr/>
          <p:nvPr/>
        </p:nvGrpSpPr>
        <p:grpSpPr>
          <a:xfrm>
            <a:off x="6968061" y="2348880"/>
            <a:ext cx="1824560" cy="2800593"/>
            <a:chOff x="7319440" y="1772816"/>
            <a:chExt cx="1824560" cy="2800593"/>
          </a:xfrm>
        </p:grpSpPr>
        <p:pic>
          <p:nvPicPr>
            <p:cNvPr id="10" name="Bilde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91448" y="1838978"/>
              <a:ext cx="1594684" cy="1667597"/>
            </a:xfrm>
            <a:prstGeom prst="rect">
              <a:avLst/>
            </a:prstGeom>
          </p:spPr>
        </p:pic>
        <p:sp>
          <p:nvSpPr>
            <p:cNvPr id="8" name="TekstSylinder 7"/>
            <p:cNvSpPr txBox="1"/>
            <p:nvPr/>
          </p:nvSpPr>
          <p:spPr>
            <a:xfrm>
              <a:off x="7463456" y="3650079"/>
              <a:ext cx="160602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z="900" dirty="0" smtClean="0"/>
                <a:t>Mekanismen for å koble nettelementene sammen kalles port. Hver kobling består av et </a:t>
              </a:r>
              <a:r>
                <a:rPr lang="nb-NO" sz="900" dirty="0" err="1" smtClean="0"/>
                <a:t>portpar</a:t>
              </a:r>
              <a:r>
                <a:rPr lang="nb-NO" sz="900" dirty="0" smtClean="0"/>
                <a:t> som kan betraktes som en avansert peker.</a:t>
              </a:r>
              <a:endParaRPr lang="nb-NO" sz="900" dirty="0"/>
            </a:p>
          </p:txBody>
        </p:sp>
        <p:sp>
          <p:nvSpPr>
            <p:cNvPr id="9" name="Rektangel 8"/>
            <p:cNvSpPr/>
            <p:nvPr/>
          </p:nvSpPr>
          <p:spPr>
            <a:xfrm>
              <a:off x="7319440" y="1772816"/>
              <a:ext cx="1824560" cy="2800593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sp>
        <p:nvSpPr>
          <p:cNvPr id="12" name="Plassholder for dato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nb-NO" dirty="0" smtClean="0"/>
              <a:t>26.06.2018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111905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Bilde 10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3082" y="1501428"/>
            <a:ext cx="1721474" cy="3311060"/>
          </a:xfrm>
          <a:prstGeom prst="rect">
            <a:avLst/>
          </a:prstGeom>
        </p:spPr>
      </p:pic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1275281" y="1058555"/>
            <a:ext cx="7329167" cy="469132"/>
          </a:xfrm>
        </p:spPr>
        <p:txBody>
          <a:bodyPr>
            <a:normAutofit/>
          </a:bodyPr>
          <a:lstStyle/>
          <a:p>
            <a:r>
              <a:rPr lang="nb-NO" dirty="0" smtClean="0"/>
              <a:t>Basisnettverket –endringer i modellen</a:t>
            </a:r>
            <a:endParaRPr lang="nb-NO" dirty="0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1273623" y="1777858"/>
            <a:ext cx="4378498" cy="4293806"/>
          </a:xfrm>
        </p:spPr>
        <p:txBody>
          <a:bodyPr>
            <a:normAutofit/>
          </a:bodyPr>
          <a:lstStyle/>
          <a:p>
            <a:r>
              <a:rPr lang="nb-NO" dirty="0" smtClean="0"/>
              <a:t>Type veg </a:t>
            </a:r>
          </a:p>
          <a:p>
            <a:pPr lvl="1"/>
            <a:r>
              <a:rPr lang="nb-NO" dirty="0" smtClean="0"/>
              <a:t>Går bort fra bruk av temakoder i NVDB, og benytter i stedet </a:t>
            </a:r>
            <a:r>
              <a:rPr lang="nb-NO" dirty="0" err="1" smtClean="0"/>
              <a:t>TypeVeg</a:t>
            </a:r>
            <a:r>
              <a:rPr lang="nb-NO" dirty="0" smtClean="0"/>
              <a:t> fullt ut.</a:t>
            </a:r>
          </a:p>
          <a:p>
            <a:pPr lvl="1"/>
            <a:r>
              <a:rPr lang="nb-NO" dirty="0" smtClean="0"/>
              <a:t>Utvider vegnett for gående og syklende, innfører flere typer veg.</a:t>
            </a:r>
          </a:p>
          <a:p>
            <a:r>
              <a:rPr lang="nb-NO" dirty="0" smtClean="0"/>
              <a:t>Nivåkoding</a:t>
            </a:r>
          </a:p>
          <a:p>
            <a:pPr lvl="1"/>
            <a:r>
              <a:rPr lang="nb-NO" dirty="0" smtClean="0"/>
              <a:t>Innfører egen klasse for </a:t>
            </a:r>
            <a:r>
              <a:rPr lang="nb-NO" dirty="0" err="1" smtClean="0"/>
              <a:t>vegnettsnivå</a:t>
            </a:r>
            <a:r>
              <a:rPr lang="nb-NO" dirty="0" smtClean="0"/>
              <a:t>.</a:t>
            </a:r>
          </a:p>
          <a:p>
            <a:r>
              <a:rPr lang="nb-NO" dirty="0" smtClean="0"/>
              <a:t>Godkjent lengde</a:t>
            </a:r>
          </a:p>
          <a:p>
            <a:pPr lvl="1"/>
            <a:r>
              <a:rPr lang="nb-NO" dirty="0" smtClean="0"/>
              <a:t>I stedet for </a:t>
            </a:r>
            <a:r>
              <a:rPr lang="nb-NO" dirty="0" err="1" smtClean="0"/>
              <a:t>metrering</a:t>
            </a:r>
            <a:r>
              <a:rPr lang="nb-NO" dirty="0" smtClean="0"/>
              <a:t> på objektnivå vil lenkenes godkjente lengde benyttes til å generere </a:t>
            </a:r>
            <a:r>
              <a:rPr lang="nb-NO" dirty="0" err="1" smtClean="0"/>
              <a:t>metrering</a:t>
            </a:r>
            <a:r>
              <a:rPr lang="nb-NO" dirty="0" smtClean="0"/>
              <a:t>.</a:t>
            </a:r>
            <a:endParaRPr lang="nb-NO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nb-NO" dirty="0" smtClean="0"/>
              <a:t>Ny </a:t>
            </a:r>
            <a:r>
              <a:rPr lang="nb-NO" dirty="0" err="1" smtClean="0"/>
              <a:t>vegreferansemodell</a:t>
            </a:r>
            <a:endParaRPr lang="nb-NO" dirty="0"/>
          </a:p>
        </p:txBody>
      </p:sp>
      <p:graphicFrame>
        <p:nvGraphicFramePr>
          <p:cNvPr id="6" name="Tabell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2345108"/>
              </p:ext>
            </p:extLst>
          </p:nvPr>
        </p:nvGraphicFramePr>
        <p:xfrm>
          <a:off x="7104274" y="2996952"/>
          <a:ext cx="1492371" cy="33169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92371"/>
              </a:tblGrid>
              <a:tr h="236924">
                <a:tc>
                  <a:txBody>
                    <a:bodyPr/>
                    <a:lstStyle/>
                    <a:p>
                      <a:pPr marL="0" marR="0" lvl="0" indent="0" algn="l" defTabSz="91403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900" dirty="0" smtClean="0"/>
                        <a:t>Type veg</a:t>
                      </a:r>
                    </a:p>
                  </a:txBody>
                  <a:tcPr/>
                </a:tc>
              </a:tr>
              <a:tr h="236924">
                <a:tc>
                  <a:txBody>
                    <a:bodyPr/>
                    <a:lstStyle/>
                    <a:p>
                      <a:pPr marL="0" marR="0" lvl="0" indent="0" algn="l" defTabSz="91403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900" dirty="0" smtClean="0"/>
                        <a:t>Kanalisert veg</a:t>
                      </a:r>
                    </a:p>
                  </a:txBody>
                  <a:tcPr/>
                </a:tc>
              </a:tr>
              <a:tr h="236924">
                <a:tc>
                  <a:txBody>
                    <a:bodyPr/>
                    <a:lstStyle/>
                    <a:p>
                      <a:pPr marL="0" marR="0" lvl="0" indent="0" algn="l" defTabSz="91403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900" dirty="0" smtClean="0"/>
                        <a:t>Enkel</a:t>
                      </a:r>
                      <a:r>
                        <a:rPr lang="nb-NO" sz="900" baseline="0" dirty="0" smtClean="0"/>
                        <a:t> bilveg</a:t>
                      </a:r>
                      <a:endParaRPr lang="nb-NO" sz="900" dirty="0" smtClean="0"/>
                    </a:p>
                  </a:txBody>
                  <a:tcPr/>
                </a:tc>
              </a:tr>
              <a:tr h="236924">
                <a:tc>
                  <a:txBody>
                    <a:bodyPr/>
                    <a:lstStyle/>
                    <a:p>
                      <a:r>
                        <a:rPr lang="nb-NO" sz="900" dirty="0" smtClean="0"/>
                        <a:t>Rampe</a:t>
                      </a:r>
                      <a:endParaRPr lang="nb-NO" sz="900" dirty="0"/>
                    </a:p>
                  </a:txBody>
                  <a:tcPr/>
                </a:tc>
              </a:tr>
              <a:tr h="236924">
                <a:tc>
                  <a:txBody>
                    <a:bodyPr/>
                    <a:lstStyle/>
                    <a:p>
                      <a:r>
                        <a:rPr lang="nb-NO" sz="900" dirty="0" smtClean="0"/>
                        <a:t>Rundkjøring</a:t>
                      </a:r>
                      <a:endParaRPr lang="nb-NO" sz="900" dirty="0"/>
                    </a:p>
                  </a:txBody>
                  <a:tcPr/>
                </a:tc>
              </a:tr>
              <a:tr h="236924">
                <a:tc>
                  <a:txBody>
                    <a:bodyPr/>
                    <a:lstStyle/>
                    <a:p>
                      <a:r>
                        <a:rPr lang="nb-NO" sz="900" dirty="0" smtClean="0"/>
                        <a:t>Bilferje</a:t>
                      </a:r>
                      <a:endParaRPr lang="nb-NO" sz="900" dirty="0"/>
                    </a:p>
                  </a:txBody>
                  <a:tcPr/>
                </a:tc>
              </a:tr>
              <a:tr h="236924">
                <a:tc>
                  <a:txBody>
                    <a:bodyPr/>
                    <a:lstStyle/>
                    <a:p>
                      <a:r>
                        <a:rPr lang="nb-NO" sz="900" dirty="0" smtClean="0"/>
                        <a:t>Passasjerferje</a:t>
                      </a:r>
                      <a:endParaRPr lang="nb-NO" sz="900" dirty="0"/>
                    </a:p>
                  </a:txBody>
                  <a:tcPr/>
                </a:tc>
              </a:tr>
              <a:tr h="236924">
                <a:tc>
                  <a:txBody>
                    <a:bodyPr/>
                    <a:lstStyle/>
                    <a:p>
                      <a:pPr marL="0" marR="0" lvl="0" indent="0" algn="l" defTabSz="91403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900" dirty="0" smtClean="0"/>
                        <a:t>Gang- og sykkelveg</a:t>
                      </a:r>
                      <a:endParaRPr lang="nb-NO" sz="900" dirty="0"/>
                    </a:p>
                  </a:txBody>
                  <a:tcPr/>
                </a:tc>
              </a:tr>
              <a:tr h="236924">
                <a:tc>
                  <a:txBody>
                    <a:bodyPr/>
                    <a:lstStyle/>
                    <a:p>
                      <a:r>
                        <a:rPr lang="nb-NO" sz="900" dirty="0" smtClean="0"/>
                        <a:t>Sykkelveg</a:t>
                      </a:r>
                      <a:endParaRPr lang="nb-NO" sz="900" dirty="0"/>
                    </a:p>
                  </a:txBody>
                  <a:tcPr/>
                </a:tc>
              </a:tr>
              <a:tr h="236924">
                <a:tc>
                  <a:txBody>
                    <a:bodyPr/>
                    <a:lstStyle/>
                    <a:p>
                      <a:r>
                        <a:rPr lang="nb-NO" sz="900" dirty="0" smtClean="0"/>
                        <a:t>Gangveg</a:t>
                      </a:r>
                    </a:p>
                  </a:txBody>
                  <a:tcPr/>
                </a:tc>
              </a:tr>
              <a:tr h="236924">
                <a:tc>
                  <a:txBody>
                    <a:bodyPr/>
                    <a:lstStyle/>
                    <a:p>
                      <a:r>
                        <a:rPr lang="nb-NO" sz="900" dirty="0" smtClean="0"/>
                        <a:t>Gågate</a:t>
                      </a:r>
                      <a:endParaRPr lang="nb-NO" sz="900" dirty="0"/>
                    </a:p>
                  </a:txBody>
                  <a:tcPr/>
                </a:tc>
              </a:tr>
              <a:tr h="236924">
                <a:tc>
                  <a:txBody>
                    <a:bodyPr/>
                    <a:lstStyle/>
                    <a:p>
                      <a:r>
                        <a:rPr lang="nb-NO" sz="900" dirty="0" smtClean="0"/>
                        <a:t>Fortau</a:t>
                      </a:r>
                      <a:endParaRPr lang="nb-NO" sz="900" dirty="0"/>
                    </a:p>
                  </a:txBody>
                  <a:tcPr/>
                </a:tc>
              </a:tr>
              <a:tr h="236924">
                <a:tc>
                  <a:txBody>
                    <a:bodyPr/>
                    <a:lstStyle/>
                    <a:p>
                      <a:r>
                        <a:rPr lang="nb-NO" sz="900" dirty="0" smtClean="0"/>
                        <a:t>Trapp</a:t>
                      </a:r>
                      <a:endParaRPr lang="nb-NO" sz="900" dirty="0"/>
                    </a:p>
                  </a:txBody>
                  <a:tcPr/>
                </a:tc>
              </a:tr>
              <a:tr h="236924">
                <a:tc>
                  <a:txBody>
                    <a:bodyPr/>
                    <a:lstStyle/>
                    <a:p>
                      <a:r>
                        <a:rPr lang="nb-NO" sz="900" dirty="0" smtClean="0"/>
                        <a:t>Gangfelt</a:t>
                      </a:r>
                      <a:endParaRPr lang="nb-NO" sz="9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Plassholder for dato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nb-NO" dirty="0" smtClean="0"/>
              <a:t>26.06.2018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065098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blank">
  <a:themeElements>
    <a:clrScheme name="SVV">
      <a:dk1>
        <a:sysClr val="windowText" lastClr="000000"/>
      </a:dk1>
      <a:lt1>
        <a:sysClr val="window" lastClr="FFFFFF"/>
      </a:lt1>
      <a:dk2>
        <a:srgbClr val="ED9300"/>
      </a:dk2>
      <a:lt2>
        <a:srgbClr val="E1E1E1"/>
      </a:lt2>
      <a:accent1>
        <a:srgbClr val="ED9300"/>
      </a:accent1>
      <a:accent2>
        <a:srgbClr val="3F505A"/>
      </a:accent2>
      <a:accent3>
        <a:srgbClr val="DADADA"/>
      </a:accent3>
      <a:accent4>
        <a:srgbClr val="58B02C"/>
      </a:accent4>
      <a:accent5>
        <a:srgbClr val="75450B"/>
      </a:accent5>
      <a:accent6>
        <a:srgbClr val="1F282D"/>
      </a:accent6>
      <a:hlink>
        <a:srgbClr val="0000FF"/>
      </a:hlink>
      <a:folHlink>
        <a:srgbClr val="800080"/>
      </a:folHlink>
    </a:clrScheme>
    <a:fontScheme name="Custom 1">
      <a:majorFont>
        <a:latin typeface="Lucida Sans Unicode"/>
        <a:ea typeface=""/>
        <a:cs typeface=""/>
      </a:majorFont>
      <a:minorFont>
        <a:latin typeface="Lucida Sans Unicod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1 Statens vegvesen liggende standard norsk.potx [Skrivebeskyttet]" id="{3E198112-B1E4-44BC-8C3E-1CA4DA7E830E}" vid="{29E3B4CA-6E79-4609-AB97-F34C0014226E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3367</TotalTime>
  <Words>3627</Words>
  <Application>Microsoft Office PowerPoint</Application>
  <PresentationFormat>Skjermfremvisning (4:3)</PresentationFormat>
  <Paragraphs>757</Paragraphs>
  <Slides>31</Slides>
  <Notes>29</Notes>
  <HiddenSlides>8</HiddenSlides>
  <MMClips>0</MMClips>
  <ScaleCrop>false</ScaleCrop>
  <HeadingPairs>
    <vt:vector size="6" baseType="variant">
      <vt:variant>
        <vt:lpstr>Brukte skrifter</vt:lpstr>
      </vt:variant>
      <vt:variant>
        <vt:i4>5</vt:i4>
      </vt:variant>
      <vt:variant>
        <vt:lpstr>Tema</vt:lpstr>
      </vt:variant>
      <vt:variant>
        <vt:i4>1</vt:i4>
      </vt:variant>
      <vt:variant>
        <vt:lpstr>Lysbildetitler</vt:lpstr>
      </vt:variant>
      <vt:variant>
        <vt:i4>31</vt:i4>
      </vt:variant>
    </vt:vector>
  </HeadingPairs>
  <TitlesOfParts>
    <vt:vector size="37" baseType="lpstr">
      <vt:lpstr>Arial</vt:lpstr>
      <vt:lpstr>Calibri</vt:lpstr>
      <vt:lpstr>Courier New</vt:lpstr>
      <vt:lpstr>Lucida Sans Unicode</vt:lpstr>
      <vt:lpstr>Times New Roman</vt:lpstr>
      <vt:lpstr>blank</vt:lpstr>
      <vt:lpstr>Ny vegreferansemodell  Nye objekttyper og justering av modell</vt:lpstr>
      <vt:lpstr>Fra 19 til 11 fylker (inkl. Oslo)</vt:lpstr>
      <vt:lpstr>Fra 428 til 356 kommuner</vt:lpstr>
      <vt:lpstr>Dagens vegreferanse og oppbygning</vt:lpstr>
      <vt:lpstr>Reformens praktiske betydning for referansesystemet</vt:lpstr>
      <vt:lpstr>Hva gjør vi med referansesystemet?</vt:lpstr>
      <vt:lpstr>Basisnettetverket – kjernen i referansesystemet</vt:lpstr>
      <vt:lpstr>Egenskaper til nettelementene og deres geometri</vt:lpstr>
      <vt:lpstr>Basisnettverket –endringer i modellen</vt:lpstr>
      <vt:lpstr>Feltstrekning</vt:lpstr>
      <vt:lpstr>Nye objekttyper i NVDB</vt:lpstr>
      <vt:lpstr>Vegsystem – en objekttype </vt:lpstr>
      <vt:lpstr>Vegsystem definert i datakatalogen</vt:lpstr>
      <vt:lpstr>Strekning – en objekttype og egenskap </vt:lpstr>
      <vt:lpstr>Delstrekning – en egenskap til Strekning </vt:lpstr>
      <vt:lpstr>Sekvens – en egenskap til Strekning </vt:lpstr>
      <vt:lpstr>Strekning definert i datakatalogen</vt:lpstr>
      <vt:lpstr>Godkjent lengde – en egenskap til veglenkene </vt:lpstr>
      <vt:lpstr>Kryssystem og kryssdeler</vt:lpstr>
      <vt:lpstr>Kryssystem og kryssdeler definert i datakatalogen</vt:lpstr>
      <vt:lpstr>Sideanlegg og sideanleggsdel</vt:lpstr>
      <vt:lpstr>Sideanlegg og sideanleggsdeler definert i datakatalogen</vt:lpstr>
      <vt:lpstr>Eksempler i Vegkart</vt:lpstr>
      <vt:lpstr>Tilrettelegging av vegreferanse som oppslagsnøkkel</vt:lpstr>
      <vt:lpstr>Eksempler - oppslagsnøkkel </vt:lpstr>
      <vt:lpstr>Avanserte søk</vt:lpstr>
      <vt:lpstr>Tilrettelagte avanserte søk</vt:lpstr>
      <vt:lpstr>Endring av vegnummer</vt:lpstr>
      <vt:lpstr>Kartløsningen</vt:lpstr>
      <vt:lpstr>Andre nye objekttyper</vt:lpstr>
      <vt:lpstr>PowerPoint-presentasjon</vt:lpstr>
    </vt:vector>
  </TitlesOfParts>
  <Company>Statens vegvesen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Ny vegreferansemodell  – under arbeid!</dc:title>
  <dc:creator>Støeng Linda Therese</dc:creator>
  <cp:lastModifiedBy>Brasethvik Terje</cp:lastModifiedBy>
  <cp:revision>163</cp:revision>
  <dcterms:created xsi:type="dcterms:W3CDTF">2018-05-02T12:12:34Z</dcterms:created>
  <dcterms:modified xsi:type="dcterms:W3CDTF">2018-11-01T21:40:07Z</dcterms:modified>
</cp:coreProperties>
</file>